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sldIdLst>
    <p:sldId id="261" r:id="rId3"/>
    <p:sldId id="282" r:id="rId4"/>
    <p:sldId id="296" r:id="rId5"/>
    <p:sldId id="323" r:id="rId6"/>
    <p:sldId id="312" r:id="rId7"/>
    <p:sldId id="316" r:id="rId8"/>
    <p:sldId id="317" r:id="rId9"/>
    <p:sldId id="313" r:id="rId10"/>
    <p:sldId id="318" r:id="rId11"/>
    <p:sldId id="319" r:id="rId12"/>
    <p:sldId id="320" r:id="rId13"/>
    <p:sldId id="314" r:id="rId14"/>
    <p:sldId id="324" r:id="rId15"/>
    <p:sldId id="321" r:id="rId16"/>
    <p:sldId id="298" r:id="rId17"/>
    <p:sldId id="279" r:id="rId18"/>
    <p:sldId id="344" r:id="rId19"/>
    <p:sldId id="335" r:id="rId20"/>
    <p:sldId id="309" r:id="rId21"/>
    <p:sldId id="322"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9" r:id="rId37"/>
    <p:sldId id="336" r:id="rId38"/>
    <p:sldId id="325" r:id="rId39"/>
    <p:sldId id="300" r:id="rId40"/>
    <p:sldId id="331" r:id="rId41"/>
    <p:sldId id="278" r:id="rId42"/>
    <p:sldId id="310" r:id="rId43"/>
    <p:sldId id="302" r:id="rId44"/>
    <p:sldId id="308" r:id="rId45"/>
    <p:sldId id="334" r:id="rId46"/>
    <p:sldId id="333" r:id="rId47"/>
    <p:sldId id="347" r:id="rId48"/>
    <p:sldId id="346" r:id="rId49"/>
    <p:sldId id="345" r:id="rId50"/>
    <p:sldId id="348" r:id="rId51"/>
    <p:sldId id="303" r:id="rId52"/>
    <p:sldId id="327" r:id="rId53"/>
    <p:sldId id="328" r:id="rId54"/>
    <p:sldId id="329" r:id="rId55"/>
    <p:sldId id="330" r:id="rId56"/>
    <p:sldId id="332" r:id="rId57"/>
    <p:sldId id="338" r:id="rId58"/>
    <p:sldId id="349" r:id="rId59"/>
    <p:sldId id="337" r:id="rId60"/>
    <p:sldId id="350" r:id="rId61"/>
    <p:sldId id="339" r:id="rId62"/>
    <p:sldId id="341" r:id="rId63"/>
    <p:sldId id="342" r:id="rId64"/>
    <p:sldId id="340" r:id="rId65"/>
    <p:sldId id="343" r:id="rId66"/>
    <p:sldId id="326" r:id="rId67"/>
    <p:sldId id="304"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2D0"/>
    <a:srgbClr val="942292"/>
    <a:srgbClr val="FFCC0C"/>
    <a:srgbClr val="FBFDD4"/>
    <a:srgbClr val="FFCC09"/>
    <a:srgbClr val="000000"/>
    <a:srgbClr val="1E1E1D"/>
    <a:srgbClr val="1E1E1E"/>
    <a:srgbClr val="00A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46" autoAdjust="0"/>
    <p:restoredTop sz="23638" autoAdjust="0"/>
  </p:normalViewPr>
  <p:slideViewPr>
    <p:cSldViewPr snapToGrid="0">
      <p:cViewPr varScale="1">
        <p:scale>
          <a:sx n="39" d="100"/>
          <a:sy n="39" d="100"/>
        </p:scale>
        <p:origin x="5636" y="28"/>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6C48B-ABAD-4976-B01F-BA2D979A77B3}" type="datetimeFigureOut">
              <a:rPr lang="en-US" smtClean="0"/>
              <a:t>2/1/2021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A69C0-B396-4709-97C8-3A0155301196}" type="slidenum">
              <a:rPr lang="en-US" smtClean="0"/>
              <a:t>‹#›</a:t>
            </a:fld>
            <a:endParaRPr lang="en-US"/>
          </a:p>
        </p:txBody>
      </p:sp>
    </p:spTree>
    <p:extLst>
      <p:ext uri="{BB962C8B-B14F-4D97-AF65-F5344CB8AC3E}">
        <p14:creationId xmlns:p14="http://schemas.microsoft.com/office/powerpoint/2010/main" val="23936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log.ploeh.dk/2018/03/26/the-maybe-functo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Hello everyone! (slowly)« Beyond Hexagonal Architecture » : The idea of this talk came out one night in Paris, more than 3 years ago. It was a DDDFR meetup night and I had the chance to live-code with Alister Cockburn in order to explain what Hexagonal Architecture was and how to implement it. At the end of the event, while we were drinking beers, Jeremy Chassaing (and Clément BOUDEREAU) were asking Alistair whether or not he was aware of Function Core, Imperative shell pattern. The discussion was interesting and I was saying to my inner self: that would be another interesting talk. 3 years after we are here -with Bruno- to discuss and to compare both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But first thing first: let’s present ourselves. My name is Thomas. I’m building software since more than 20 years now. I’m spending my time 1/ coding and creating efficient &amp; happy dev teams (providing values with </a:t>
            </a:r>
            <a:r>
              <a:rPr lang="en-US" sz="1200" kern="1200" noProof="0" dirty="0" err="1">
                <a:solidFill>
                  <a:schemeClr val="tx1"/>
                </a:solidFill>
                <a:effectLst/>
                <a:latin typeface="+mn-lt"/>
                <a:ea typeface="+mn-ea"/>
                <a:cs typeface="+mn-cs"/>
              </a:rPr>
              <a:t>eXtreme</a:t>
            </a:r>
            <a:r>
              <a:rPr lang="en-US" sz="1200" kern="1200" noProof="0" dirty="0">
                <a:solidFill>
                  <a:schemeClr val="tx1"/>
                </a:solidFill>
                <a:effectLst/>
                <a:latin typeface="+mn-lt"/>
                <a:ea typeface="+mn-ea"/>
                <a:cs typeface="+mn-cs"/>
              </a:rPr>
              <a:t> Programming and Domain Driven Design). And 2/ doing some strategic DDD consulting, architecture and training to other customers. Aside that, I’m organizer of the DDD </a:t>
            </a:r>
            <a:r>
              <a:rPr lang="en-US" sz="1200" kern="1200" noProof="0" dirty="0" err="1">
                <a:solidFill>
                  <a:schemeClr val="tx1"/>
                </a:solidFill>
                <a:effectLst/>
                <a:latin typeface="+mn-lt"/>
                <a:ea typeface="+mn-ea"/>
                <a:cs typeface="+mn-cs"/>
              </a:rPr>
              <a:t>french</a:t>
            </a:r>
            <a:r>
              <a:rPr lang="en-US" sz="1200" kern="1200" noProof="0" dirty="0">
                <a:solidFill>
                  <a:schemeClr val="tx1"/>
                </a:solidFill>
                <a:effectLst/>
                <a:latin typeface="+mn-lt"/>
                <a:ea typeface="+mn-ea"/>
                <a:cs typeface="+mn-cs"/>
              </a:rPr>
              <a:t> meetup since 5 years now:  DDDEFFARRR.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Hello everyone, I am Bruno, and I am very glad to be here with you this evening.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 have thirty years of IT experience and I have been an agile coach and technical coach for 8 years. </a:t>
            </a:r>
            <a:r>
              <a:rPr lang="en-US" sz="1800" kern="1200" noProof="0" dirty="0">
                <a:solidFill>
                  <a:schemeClr val="tx1"/>
                </a:solidFill>
                <a:effectLst/>
                <a:latin typeface="+mn-lt"/>
                <a:ea typeface="+mn-ea"/>
                <a:cs typeface="+mn-cs"/>
              </a:rPr>
              <a:t>I’m also organizer of the BDD Paris meetup since 4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noProof="0" dirty="0">
              <a:solidFill>
                <a:schemeClr val="tx1"/>
              </a:solidFill>
              <a:effectLst/>
              <a:latin typeface="Calibri" panose="020F0502020204030204" pitchFamily="34" charset="0"/>
              <a:ea typeface="+mn-ea"/>
              <a:cs typeface="Times New Roman" panose="02020603050405020304" pitchFamily="18" charset="0"/>
            </a:endParaRPr>
          </a:p>
          <a:p>
            <a:pPr>
              <a:lnSpc>
                <a:spcPct val="107000"/>
              </a:lnSpc>
              <a:spcAft>
                <a:spcPts val="800"/>
              </a:spcAft>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Our agenda</a:t>
            </a:r>
          </a:p>
          <a:p>
            <a:pPr>
              <a:lnSpc>
                <a:spcPct val="107000"/>
              </a:lnSpc>
              <a:spcAft>
                <a:spcPts val="800"/>
              </a:spcAft>
            </a:pPr>
            <a:r>
              <a:rPr lang="en-US" sz="1200" kern="1200" noProof="0" dirty="0">
                <a:solidFill>
                  <a:schemeClr val="tx1"/>
                </a:solidFill>
                <a:effectLst/>
                <a:latin typeface="+mn-lt"/>
                <a:ea typeface="+mn-ea"/>
                <a:cs typeface="+mn-cs"/>
              </a:rPr>
              <a:t>In first, a quick reminder of what hexagonal architecture is. </a:t>
            </a:r>
          </a:p>
          <a:p>
            <a:pPr>
              <a:lnSpc>
                <a:spcPct val="107000"/>
              </a:lnSpc>
              <a:spcAft>
                <a:spcPts val="800"/>
              </a:spcAft>
            </a:pPr>
            <a:r>
              <a:rPr lang="en-US" sz="1200" kern="1200" noProof="0" dirty="0">
                <a:solidFill>
                  <a:schemeClr val="tx1"/>
                </a:solidFill>
                <a:effectLst/>
                <a:latin typeface="+mn-lt"/>
                <a:ea typeface="+mn-ea"/>
                <a:cs typeface="+mn-cs"/>
              </a:rPr>
              <a:t>Then the presentation of what the functional core is.</a:t>
            </a:r>
          </a:p>
          <a:p>
            <a:pPr>
              <a:lnSpc>
                <a:spcPct val="107000"/>
              </a:lnSpc>
              <a:spcAft>
                <a:spcPts val="800"/>
              </a:spcAft>
            </a:pPr>
            <a:r>
              <a:rPr lang="en-US" sz="1200" kern="1200" noProof="0" dirty="0">
                <a:solidFill>
                  <a:schemeClr val="tx1"/>
                </a:solidFill>
                <a:effectLst/>
                <a:latin typeface="+mn-lt"/>
                <a:ea typeface="+mn-ea"/>
                <a:cs typeface="+mn-cs"/>
              </a:rPr>
              <a:t>Then we will start from a codebase in a hexagonal architecture.</a:t>
            </a:r>
          </a:p>
          <a:p>
            <a:pPr>
              <a:lnSpc>
                <a:spcPct val="107000"/>
              </a:lnSpc>
              <a:spcAft>
                <a:spcPts val="800"/>
              </a:spcAft>
            </a:pPr>
            <a:r>
              <a:rPr lang="en-US" sz="1200" kern="1200" noProof="0" dirty="0">
                <a:solidFill>
                  <a:schemeClr val="tx1"/>
                </a:solidFill>
                <a:effectLst/>
                <a:latin typeface="+mn-lt"/>
                <a:ea typeface="+mn-ea"/>
                <a:cs typeface="+mn-cs"/>
              </a:rPr>
              <a:t>Then we will transform it together into a functional core / imperative shell.</a:t>
            </a:r>
          </a:p>
          <a:p>
            <a:pPr>
              <a:lnSpc>
                <a:spcPct val="107000"/>
              </a:lnSpc>
              <a:spcAft>
                <a:spcPts val="800"/>
              </a:spcAft>
            </a:pPr>
            <a:r>
              <a:rPr lang="en-US" sz="1200" kern="1200" noProof="0" dirty="0">
                <a:solidFill>
                  <a:schemeClr val="tx1"/>
                </a:solidFill>
                <a:effectLst/>
                <a:latin typeface="+mn-lt"/>
                <a:ea typeface="+mn-ea"/>
                <a:cs typeface="+mn-cs"/>
              </a:rPr>
              <a:t>And we will finish by comparing this pattern with the hexagonal architecture</a:t>
            </a:r>
          </a:p>
          <a:p>
            <a:pPr>
              <a:lnSpc>
                <a:spcPct val="107000"/>
              </a:lnSpc>
              <a:spcAft>
                <a:spcPts val="800"/>
              </a:spcAft>
            </a:pPr>
            <a:endParaRPr lang="en-US" sz="1200" kern="1200" noProof="0" dirty="0">
              <a:solidFill>
                <a:schemeClr val="tx1"/>
              </a:solidFill>
              <a:effectLst/>
              <a:latin typeface="+mn-lt"/>
              <a:ea typeface="+mn-ea"/>
              <a:cs typeface="+mn-cs"/>
            </a:endParaRPr>
          </a:p>
          <a:p>
            <a:pPr>
              <a:lnSpc>
                <a:spcPct val="107000"/>
              </a:lnSpc>
              <a:spcAft>
                <a:spcPts val="800"/>
              </a:spcAft>
            </a:pPr>
            <a:r>
              <a:rPr lang="en-US" sz="1200" kern="1200" noProof="0" dirty="0">
                <a:solidFill>
                  <a:schemeClr val="tx1"/>
                </a:solidFill>
                <a:effectLst/>
                <a:latin typeface="+mn-lt"/>
                <a:ea typeface="+mn-ea"/>
                <a:cs typeface="+mn-cs"/>
              </a:rPr>
              <a:t>Thomas – Actually Bruno, since I was also recently involved in discussions about what is and what isn’t Hexagonal Architecture, I’d really like to end up our session with a question for them, the DDD audience.</a:t>
            </a:r>
          </a:p>
          <a:p>
            <a:pPr>
              <a:lnSpc>
                <a:spcPct val="107000"/>
              </a:lnSpc>
              <a:spcAft>
                <a:spcPts val="800"/>
              </a:spcAft>
            </a:pPr>
            <a:r>
              <a:rPr lang="en-US" sz="1200" kern="1200" noProof="0" dirty="0">
                <a:solidFill>
                  <a:schemeClr val="tx1"/>
                </a:solidFill>
                <a:effectLst/>
                <a:latin typeface="+mn-lt"/>
                <a:ea typeface="+mn-ea"/>
                <a:cs typeface="+mn-cs"/>
              </a:rPr>
              <a:t>And it might help us also, to break the ice for our final Q&amp;A session with all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a:t>
            </a:fld>
            <a:endParaRPr lang="en-US"/>
          </a:p>
        </p:txBody>
      </p:sp>
    </p:spTree>
    <p:extLst>
      <p:ext uri="{BB962C8B-B14F-4D97-AF65-F5344CB8AC3E}">
        <p14:creationId xmlns:p14="http://schemas.microsoft.com/office/powerpoint/2010/main" val="210246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10</a:t>
            </a:fld>
            <a:endParaRPr lang="en-US"/>
          </a:p>
        </p:txBody>
      </p:sp>
    </p:spTree>
    <p:extLst>
      <p:ext uri="{BB962C8B-B14F-4D97-AF65-F5344CB8AC3E}">
        <p14:creationId xmlns:p14="http://schemas.microsoft.com/office/powerpoint/2010/main" val="2145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our secret sauce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11</a:t>
            </a:fld>
            <a:endParaRPr lang="en-US"/>
          </a:p>
        </p:txBody>
      </p:sp>
    </p:spTree>
    <p:extLst>
      <p:ext uri="{BB962C8B-B14F-4D97-AF65-F5344CB8AC3E}">
        <p14:creationId xmlns:p14="http://schemas.microsoft.com/office/powerpoint/2010/main" val="222535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12</a:t>
            </a:fld>
            <a:endParaRPr lang="en-US"/>
          </a:p>
        </p:txBody>
      </p:sp>
    </p:spTree>
    <p:extLst>
      <p:ext uri="{BB962C8B-B14F-4D97-AF65-F5344CB8AC3E}">
        <p14:creationId xmlns:p14="http://schemas.microsoft.com/office/powerpoint/2010/main" val="227992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In the end, our front-end website may suggest them to the customer,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That’s all we need to know for today’s talk.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13</a:t>
            </a:fld>
            <a:endParaRPr lang="en-US"/>
          </a:p>
        </p:txBody>
      </p:sp>
    </p:spTree>
    <p:extLst>
      <p:ext uri="{BB962C8B-B14F-4D97-AF65-F5344CB8AC3E}">
        <p14:creationId xmlns:p14="http://schemas.microsoft.com/office/powerpoint/2010/main" val="51196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Bruno.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explanations</a:t>
            </a:r>
            <a:r>
              <a:rPr lang="fr-FR" sz="1200" kern="1200" dirty="0">
                <a:solidFill>
                  <a:schemeClr val="tx1"/>
                </a:solidFill>
                <a:effectLst/>
                <a:latin typeface="+mn-lt"/>
                <a:ea typeface="+mn-ea"/>
                <a:cs typeface="+mn-cs"/>
              </a:rPr>
              <a:t> about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today</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Tonight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focus on the architecture styles. And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 look at and compare 2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14</a:t>
            </a:fld>
            <a:endParaRPr lang="en-US"/>
          </a:p>
        </p:txBody>
      </p:sp>
    </p:spTree>
    <p:extLst>
      <p:ext uri="{BB962C8B-B14F-4D97-AF65-F5344CB8AC3E}">
        <p14:creationId xmlns:p14="http://schemas.microsoft.com/office/powerpoint/2010/main" val="92273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option : HEXAGONAL ARCHITECTURE. This one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a:t>
            </a:r>
            <a:r>
              <a:rPr lang="fr-FR" sz="1200" kern="1200" dirty="0" err="1">
                <a:solidFill>
                  <a:schemeClr val="tx1"/>
                </a:solidFill>
                <a:effectLst/>
                <a:latin typeface="+mn-lt"/>
                <a:ea typeface="+mn-ea"/>
                <a:cs typeface="+mn-cs"/>
              </a:rPr>
              <a:t>keep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code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properly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splitted</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isolated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call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the infrastructure code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contains</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technical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frameworks</a:t>
            </a:r>
            <a:r>
              <a:rPr lang="fr-FR" sz="1200" kern="1200" dirty="0">
                <a:solidFill>
                  <a:schemeClr val="tx1"/>
                </a:solidFill>
                <a:effectLst/>
                <a:latin typeface="+mn-lt"/>
                <a:ea typeface="+mn-ea"/>
                <a:cs typeface="+mn-cs"/>
              </a:rPr>
              <a:t>, I/Os, data stores and </a:t>
            </a:r>
            <a:r>
              <a:rPr lang="fr-FR" sz="1200" kern="1200" dirty="0" err="1">
                <a:solidFill>
                  <a:schemeClr val="tx1"/>
                </a:solidFill>
                <a:effectLst/>
                <a:latin typeface="+mn-lt"/>
                <a:ea typeface="+mn-ea"/>
                <a:cs typeface="+mn-cs"/>
              </a:rPr>
              <a:t>databases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Inside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Domain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 the infrastructure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To go-in and to go-out: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ports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are interfaces </a:t>
            </a:r>
            <a:r>
              <a:rPr lang="fr-FR" sz="1200" b="1" kern="1200" dirty="0">
                <a:solidFill>
                  <a:schemeClr val="tx1"/>
                </a:solidFill>
                <a:effectLst/>
                <a:latin typeface="+mn-lt"/>
                <a:ea typeface="+mn-ea"/>
                <a:cs typeface="+mn-cs"/>
              </a:rPr>
              <a:t>part of the </a:t>
            </a:r>
            <a:r>
              <a:rPr lang="fr-FR" sz="1200" b="1"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and </a:t>
            </a:r>
            <a:r>
              <a:rPr lang="fr-FR" sz="1200" b="1"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on the infra-</a:t>
            </a:r>
            <a:r>
              <a:rPr lang="fr-FR" sz="1200" b="1"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go in/out at runtime, and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Dependency</a:t>
            </a:r>
            <a:r>
              <a:rPr lang="fr-FR" sz="1200" kern="1200" dirty="0">
                <a:solidFill>
                  <a:schemeClr val="tx1"/>
                </a:solidFill>
                <a:effectLst/>
                <a:latin typeface="+mn-lt"/>
                <a:ea typeface="+mn-ea"/>
                <a:cs typeface="+mn-cs"/>
              </a:rPr>
              <a:t> Inversion </a:t>
            </a:r>
            <a:r>
              <a:rPr lang="fr-FR" sz="1200" kern="1200" dirty="0" err="1">
                <a:solidFill>
                  <a:schemeClr val="tx1"/>
                </a:solidFill>
                <a:effectLst/>
                <a:latin typeface="+mn-lt"/>
                <a:ea typeface="+mn-ea"/>
                <a:cs typeface="+mn-cs"/>
              </a:rPr>
              <a:t>Principle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whar</a:t>
            </a:r>
            <a:r>
              <a:rPr lang="fr-FR" sz="1200" kern="1200" dirty="0">
                <a:solidFill>
                  <a:schemeClr val="tx1"/>
                </a:solidFill>
                <a:effectLst/>
                <a:latin typeface="+mn-lt"/>
                <a:ea typeface="+mn-ea"/>
                <a:cs typeface="+mn-cs"/>
              </a:rPr>
              <a:t> Gerald MEZAROS </a:t>
            </a:r>
            <a:r>
              <a:rPr lang="fr-FR" sz="1200" kern="1200" dirty="0" err="1">
                <a:solidFill>
                  <a:schemeClr val="tx1"/>
                </a:solidFill>
                <a:effectLst/>
                <a:latin typeface="+mn-lt"/>
                <a:ea typeface="+mn-ea"/>
                <a:cs typeface="+mn-cs"/>
              </a:rPr>
              <a:t>wisely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 configurable </a:t>
            </a:r>
            <a:r>
              <a:rPr lang="fr-FR" sz="1200" kern="1200" dirty="0" err="1">
                <a:solidFill>
                  <a:schemeClr val="tx1"/>
                </a:solidFill>
                <a:effectLst/>
                <a:latin typeface="+mn-lt"/>
                <a:ea typeface="+mn-ea"/>
                <a:cs typeface="+mn-cs"/>
              </a:rPr>
              <a:t>dependencies</a:t>
            </a:r>
            <a:r>
              <a:rPr lang="fr-FR" sz="1200" kern="1200" dirty="0">
                <a:solidFill>
                  <a:schemeClr val="tx1"/>
                </a:solidFill>
                <a:effectLst/>
                <a:latin typeface="+mn-lt"/>
                <a:ea typeface="+mn-ea"/>
                <a:cs typeface="+mn-cs"/>
              </a:rPr>
              <a:t> », like plugins)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15</a:t>
            </a:fld>
            <a:endParaRPr lang="en-US"/>
          </a:p>
        </p:txBody>
      </p:sp>
    </p:spTree>
    <p:extLst>
      <p:ext uri="{BB962C8B-B14F-4D97-AF65-F5344CB8AC3E}">
        <p14:creationId xmlns:p14="http://schemas.microsoft.com/office/powerpoint/2010/main" val="75008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Before deep dive into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focus one sec on a specific thing about functional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won’t explain what Functional Programming is, but we will focus on what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Pure function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16</a:t>
            </a:fld>
            <a:endParaRPr lang="en-US"/>
          </a:p>
        </p:txBody>
      </p:sp>
    </p:spTree>
    <p:extLst>
      <p:ext uri="{BB962C8B-B14F-4D97-AF65-F5344CB8AC3E}">
        <p14:creationId xmlns:p14="http://schemas.microsoft.com/office/powerpoint/2010/main" val="1828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pure function is a function that will always return the same output every time you will pass it the same input.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possible if you don’t have any side-effects made by your function</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change of global state, nothing.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17</a:t>
            </a:fld>
            <a:endParaRPr lang="en-US"/>
          </a:p>
        </p:txBody>
      </p:sp>
    </p:spTree>
    <p:extLst>
      <p:ext uri="{BB962C8B-B14F-4D97-AF65-F5344CB8AC3E}">
        <p14:creationId xmlns:p14="http://schemas.microsoft.com/office/powerpoint/2010/main" val="394712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procedure as a function will return an output, but it will not always return the same values with the same input, because it modifies shared variables or global state.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procedure as function is therefore, an impure function.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18</a:t>
            </a:fld>
            <a:endParaRPr lang="en-US"/>
          </a:p>
        </p:txBody>
      </p:sp>
    </p:spTree>
    <p:extLst>
      <p:ext uri="{BB962C8B-B14F-4D97-AF65-F5344CB8AC3E}">
        <p14:creationId xmlns:p14="http://schemas.microsoft.com/office/powerpoint/2010/main" val="14104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After the first Option (the Hexagonal Architecture presented by Thomas), I can present you the second Option: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core, Imperative shell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pattern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that case, we will consider two things: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located in what we call the Functional Core (here in Yellow)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Non-pure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800" dirty="0">
                <a:effectLst/>
                <a:latin typeface="Calibri" panose="020F0502020204030204" pitchFamily="34" charset="0"/>
                <a:ea typeface="Calibri" panose="020F0502020204030204" pitchFamily="34" charset="0"/>
                <a:cs typeface="Times New Roman" panose="02020603050405020304" pitchFamily="18" charset="0"/>
              </a:rPr>
              <a:t>, side effects) that will be located in what we call an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is where we will chain function calls (either pure and non-pure functions) to support our use case. An imperative is like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orchestrating pure and non-pure function calls.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Yellow part (the functional core) will never do a side-effect, never call an external API, never call a database.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Pure functions of the Functional core are fed from the outside (meaning: from the shell).</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Thus, the imperative shell may first fetch data towards external backends, databases,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19</a:t>
            </a:fld>
            <a:endParaRPr lang="en-US"/>
          </a:p>
        </p:txBody>
      </p:sp>
    </p:spTree>
    <p:extLst>
      <p:ext uri="{BB962C8B-B14F-4D97-AF65-F5344CB8AC3E}">
        <p14:creationId xmlns:p14="http://schemas.microsoft.com/office/powerpoint/2010/main" val="204074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domain for today will be Theater.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Actually, Not the reservation, not the booking …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Suggestions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best possible Seats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someone that would like to attend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group of people (that we call part, a party of 2, of 4, of 5, etc.)</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Something that should ring a bell to Kenny since we had created a DDD training all together using that topic.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a:t>
            </a:fld>
            <a:endParaRPr lang="en-US"/>
          </a:p>
        </p:txBody>
      </p:sp>
    </p:spTree>
    <p:extLst>
      <p:ext uri="{BB962C8B-B14F-4D97-AF65-F5344CB8AC3E}">
        <p14:creationId xmlns:p14="http://schemas.microsoft.com/office/powerpoint/2010/main" val="183247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differences</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2 options </a:t>
            </a:r>
            <a:r>
              <a:rPr lang="fr-FR" sz="1200" kern="1200" dirty="0" err="1">
                <a:solidFill>
                  <a:schemeClr val="tx1"/>
                </a:solidFill>
                <a:effectLst/>
                <a:latin typeface="+mn-lt"/>
                <a:ea typeface="+mn-ea"/>
                <a:cs typeface="+mn-cs"/>
              </a:rPr>
              <a:t>when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they</a:t>
            </a:r>
            <a:r>
              <a:rPr lang="fr-FR" sz="1200" kern="1200" dirty="0">
                <a:solidFill>
                  <a:schemeClr val="tx1"/>
                </a:solidFill>
                <a:effectLst/>
                <a:latin typeface="+mn-lt"/>
                <a:ea typeface="+mn-ea"/>
                <a:cs typeface="+mn-cs"/>
              </a:rPr>
              <a:t> are in motion.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happens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Hexagonal Architecture…</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20</a:t>
            </a:fld>
            <a:endParaRPr lang="en-US"/>
          </a:p>
        </p:txBody>
      </p:sp>
    </p:spTree>
    <p:extLst>
      <p:ext uri="{BB962C8B-B14F-4D97-AF65-F5344CB8AC3E}">
        <p14:creationId xmlns:p14="http://schemas.microsoft.com/office/powerpoint/2010/main" val="405995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21</a:t>
            </a:fld>
            <a:endParaRPr lang="en-US"/>
          </a:p>
        </p:txBody>
      </p:sp>
    </p:spTree>
    <p:extLst>
      <p:ext uri="{BB962C8B-B14F-4D97-AF65-F5344CB8AC3E}">
        <p14:creationId xmlns:p14="http://schemas.microsoft.com/office/powerpoint/2010/main" val="1004140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22</a:t>
            </a:fld>
            <a:endParaRPr lang="en-US"/>
          </a:p>
        </p:txBody>
      </p:sp>
    </p:spTree>
    <p:extLst>
      <p:ext uri="{BB962C8B-B14F-4D97-AF65-F5344CB8AC3E}">
        <p14:creationId xmlns:p14="http://schemas.microsoft.com/office/powerpoint/2010/main" val="45160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And the 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overall</a:t>
            </a:r>
            <a:r>
              <a:rPr lang="fr-FR" sz="1200" kern="1200" dirty="0">
                <a:solidFill>
                  <a:schemeClr val="tx1"/>
                </a:solidFill>
                <a:effectLst/>
                <a:latin typeface="+mn-lt"/>
                <a:ea typeface="+mn-ea"/>
                <a:cs typeface="+mn-cs"/>
              </a:rPr>
              <a:t> process.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said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the web </a:t>
            </a:r>
            <a:r>
              <a:rPr lang="fr-FR" sz="1200" kern="1200" dirty="0" err="1">
                <a:solidFill>
                  <a:schemeClr val="tx1"/>
                </a:solidFill>
                <a:effectLst/>
                <a:latin typeface="+mn-lt"/>
                <a:ea typeface="+mn-ea"/>
                <a:cs typeface="+mn-cs"/>
              </a:rPr>
              <a:t>controller</a:t>
            </a:r>
            <a:r>
              <a:rPr lang="fr-FR" sz="1200" kern="1200" dirty="0">
                <a:solidFill>
                  <a:schemeClr val="tx1"/>
                </a:solidFill>
                <a:effectLst/>
                <a:latin typeface="+mn-lt"/>
                <a:ea typeface="+mn-ea"/>
                <a:cs typeface="+mn-cs"/>
              </a:rPr>
              <a:t> has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part of the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implemented</a:t>
            </a:r>
            <a:r>
              <a:rPr lang="fr-FR" sz="1200" kern="1200" dirty="0">
                <a:solidFill>
                  <a:schemeClr val="tx1"/>
                </a:solidFill>
                <a:effectLst/>
                <a:latin typeface="+mn-lt"/>
                <a:ea typeface="+mn-ea"/>
                <a:cs typeface="+mn-cs"/>
              </a:rPr>
              <a:t> by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23</a:t>
            </a:fld>
            <a:endParaRPr lang="en-US"/>
          </a:p>
        </p:txBody>
      </p:sp>
    </p:spTree>
    <p:extLst>
      <p:ext uri="{BB962C8B-B14F-4D97-AF65-F5344CB8AC3E}">
        <p14:creationId xmlns:p14="http://schemas.microsoft.com/office/powerpoint/2010/main" val="1315850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To do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job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SeatsSuggestions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type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towards</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back ends: the right—</a:t>
            </a:r>
            <a:r>
              <a:rPr lang="fr-FR" sz="1200" kern="1200" dirty="0" err="1">
                <a:solidFill>
                  <a:schemeClr val="tx1"/>
                </a:solidFill>
                <a:effectLst/>
                <a:latin typeface="+mn-lt"/>
                <a:ea typeface="+mn-ea"/>
                <a:cs typeface="+mn-cs"/>
              </a:rPr>
              <a:t>side</a:t>
            </a:r>
            <a:r>
              <a:rPr lang="fr-FR" sz="1200" kern="1200">
                <a:solidFill>
                  <a:schemeClr val="tx1"/>
                </a:solidFill>
                <a:effectLst/>
                <a:latin typeface="+mn-lt"/>
                <a:ea typeface="+mn-ea"/>
                <a:cs typeface="+mn-cs"/>
              </a:rPr>
              <a:t> APIs</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24</a:t>
            </a:fld>
            <a:endParaRPr lang="en-US"/>
          </a:p>
        </p:txBody>
      </p:sp>
    </p:spTree>
    <p:extLst>
      <p:ext uri="{BB962C8B-B14F-4D97-AF65-F5344CB8AC3E}">
        <p14:creationId xmlns:p14="http://schemas.microsoft.com/office/powerpoint/2010/main" val="1608130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L’architecture hexagonale sépare l’infrastructure du code métier. Les ports sont définis par le métier. Les adapteurs encapsule le code d’infrastructure en supportant les port métiers.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25</a:t>
            </a:fld>
            <a:endParaRPr lang="en-US"/>
          </a:p>
        </p:txBody>
      </p:sp>
    </p:spTree>
    <p:extLst>
      <p:ext uri="{BB962C8B-B14F-4D97-AF65-F5344CB8AC3E}">
        <p14:creationId xmlns:p14="http://schemas.microsoft.com/office/powerpoint/2010/main" val="857947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L’architecture hexagonale sépare l’infrastructure du code métier. Les ports sont définis par le métier. Les adapteurs encapsule le code d’infrastructure en supportant les port métiers.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26</a:t>
            </a:fld>
            <a:endParaRPr lang="en-US"/>
          </a:p>
        </p:txBody>
      </p:sp>
    </p:spTree>
    <p:extLst>
      <p:ext uri="{BB962C8B-B14F-4D97-AF65-F5344CB8AC3E}">
        <p14:creationId xmlns:p14="http://schemas.microsoft.com/office/powerpoint/2010/main" val="1721031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As a sum-up: A request is coming from the web site on the left, handled by a web controller which is our left side adapter here. This left side adapter is calling the hexagon through a </a:t>
            </a:r>
            <a:r>
              <a:rPr lang="en-US" dirty="0" err="1"/>
              <a:t>IRequestSuggestions</a:t>
            </a:r>
            <a:r>
              <a:rPr lang="en-US" dirty="0"/>
              <a:t> port belonging to our domain and implemented by the Seat Allocator type. This one in order to make its job needs to ask an up-to-date </a:t>
            </a:r>
            <a:r>
              <a:rPr lang="en-US" dirty="0" err="1"/>
              <a:t>AuditoriumSeating</a:t>
            </a:r>
            <a:r>
              <a:rPr lang="en-US" dirty="0"/>
              <a:t> through a right-side port named </a:t>
            </a:r>
            <a:r>
              <a:rPr lang="en-US" dirty="0" err="1"/>
              <a:t>IProvideUpToDateAuditoriumSeating</a:t>
            </a:r>
            <a:r>
              <a:rPr lang="en-US" dirty="0"/>
              <a:t>. </a:t>
            </a:r>
          </a:p>
          <a:p>
            <a:endParaRPr lang="en-US" dirty="0"/>
          </a:p>
          <a:p>
            <a:r>
              <a:rPr lang="en-US" dirty="0"/>
              <a:t>IMPORTANT: in our case we’ve decided to have only one right-side Adapter acting like an Anti-Corruption Layer (ACL). </a:t>
            </a:r>
          </a:p>
          <a:p>
            <a:endParaRPr lang="en-US" dirty="0"/>
          </a:p>
          <a:p>
            <a:r>
              <a:rPr lang="en-US" dirty="0"/>
              <a:t>We’ve picked that option because we don’t want our Suggestion Domain code to be impacted by organizational changes. The fact that we first need to get an Auditorium Layout  and then to combine it with the list of already reserved seats is an implementation detail. Worst : it’s an implementation details imposed by external organizations. Hence, the need for an ACL. Here in our case this ACL is implemented within the </a:t>
            </a:r>
            <a:r>
              <a:rPr lang="en-US" dirty="0" err="1"/>
              <a:t>AuditoriumSeatingAdapter</a:t>
            </a:r>
            <a:r>
              <a:rPr lang="en-US" dirty="0"/>
              <a:t>. But we may have code it in a dedicated APIs outside if needed. </a:t>
            </a:r>
          </a:p>
          <a:p>
            <a:endParaRPr lang="en-US" b="1" dirty="0"/>
          </a:p>
          <a:p>
            <a:r>
              <a:rPr lang="en-US" b="1" dirty="0"/>
              <a:t>This is why we have decided to have 1 right-side port and adapter only </a:t>
            </a:r>
          </a:p>
          <a:p>
            <a:endParaRPr lang="en-US" dirty="0"/>
          </a:p>
          <a:p>
            <a:r>
              <a:rPr lang="en-US" dirty="0"/>
              <a:t>But anyway : </a:t>
            </a:r>
            <a:r>
              <a:rPr lang="en-US" b="1" dirty="0"/>
              <a:t>Domain Driven Design helped us here to protect our domain code from external domain models and changes </a:t>
            </a:r>
            <a:r>
              <a:rPr lang="en-US" dirty="0"/>
              <a:t>that should not impact our Seat Suggestions code (in our opinion).</a:t>
            </a:r>
          </a:p>
          <a:p>
            <a:endParaRPr lang="en-US" dirty="0"/>
          </a:p>
          <a:p>
            <a:r>
              <a:rPr lang="en-US" b="1" dirty="0"/>
              <a:t>This trade-off is important </a:t>
            </a:r>
            <a:r>
              <a:rPr lang="en-US" dirty="0"/>
              <a:t>because this is not a orthodox implementation of Alistair’s Hexagonal Architecture (which focus on the technological aspect of things, not on the various domains and contexts like we do in DDD)</a:t>
            </a:r>
          </a:p>
          <a:p>
            <a:r>
              <a:rPr lang="en-US" b="1" dirty="0"/>
              <a:t>In Alistair’s original view, one should have used 2 right-side adapters.</a:t>
            </a:r>
          </a:p>
          <a:p>
            <a:endParaRPr lang="en-US" dirty="0"/>
          </a:p>
          <a:p>
            <a:r>
              <a:rPr lang="en-US" dirty="0"/>
              <a:t>But we will see that afterwards.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27</a:t>
            </a:fld>
            <a:endParaRPr lang="en-US"/>
          </a:p>
        </p:txBody>
      </p:sp>
    </p:spTree>
    <p:extLst>
      <p:ext uri="{BB962C8B-B14F-4D97-AF65-F5344CB8AC3E}">
        <p14:creationId xmlns:p14="http://schemas.microsoft.com/office/powerpoint/2010/main" val="2040220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That’s it Bruno. Now. Can you illustrate us the dynamic involved with Functional Core and Imperative Shell?</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28</a:t>
            </a:fld>
            <a:endParaRPr lang="en-US"/>
          </a:p>
        </p:txBody>
      </p:sp>
    </p:spTree>
    <p:extLst>
      <p:ext uri="{BB962C8B-B14F-4D97-AF65-F5344CB8AC3E}">
        <p14:creationId xmlns:p14="http://schemas.microsoft.com/office/powerpoint/2010/main" val="183702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Let’s see that together!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29</a:t>
            </a:fld>
            <a:endParaRPr lang="en-US"/>
          </a:p>
        </p:txBody>
      </p:sp>
    </p:spTree>
    <p:extLst>
      <p:ext uri="{BB962C8B-B14F-4D97-AF65-F5344CB8AC3E}">
        <p14:creationId xmlns:p14="http://schemas.microsoft.com/office/powerpoint/2010/main" val="6488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 I want to attend show Z and we are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What seats can you suggest to us?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a:t>
            </a:fld>
            <a:endParaRPr lang="en-US"/>
          </a:p>
        </p:txBody>
      </p:sp>
    </p:spTree>
    <p:extLst>
      <p:ext uri="{BB962C8B-B14F-4D97-AF65-F5344CB8AC3E}">
        <p14:creationId xmlns:p14="http://schemas.microsoft.com/office/powerpoint/2010/main" val="1355808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Let’s imagine the very same request coming from our web site: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 HTTP GET query asking for Seat Suggestions.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30</a:t>
            </a:fld>
            <a:endParaRPr lang="en-US"/>
          </a:p>
        </p:txBody>
      </p:sp>
    </p:spTree>
    <p:extLst>
      <p:ext uri="{BB962C8B-B14F-4D97-AF65-F5344CB8AC3E}">
        <p14:creationId xmlns:p14="http://schemas.microsoft.com/office/powerpoint/2010/main" val="102249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As for your previous example, it is at the Web controller level that the HTTP request will be handled.</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one will act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Imperative shell for our seat suggestions use case.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contrary to your hexagonal architecture situation, our Imperative Shell, will first fetch all the data needed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our Functional Core.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31</a:t>
            </a:fld>
            <a:endParaRPr lang="en-US"/>
          </a:p>
        </p:txBody>
      </p:sp>
    </p:spTree>
    <p:extLst>
      <p:ext uri="{BB962C8B-B14F-4D97-AF65-F5344CB8AC3E}">
        <p14:creationId xmlns:p14="http://schemas.microsoft.com/office/powerpoint/2010/main" val="807325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our imperative shell has everything to call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it will call it as parameters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3 persons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corresponding to show Z.</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the functional core will do the job and return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SuggestionssssssMade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32</a:t>
            </a:fld>
            <a:endParaRPr lang="en-US"/>
          </a:p>
        </p:txBody>
      </p:sp>
    </p:spTree>
    <p:extLst>
      <p:ext uri="{BB962C8B-B14F-4D97-AF65-F5344CB8AC3E}">
        <p14:creationId xmlns:p14="http://schemas.microsoft.com/office/powerpoint/2010/main" val="1679499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Then, the web controller will adapt this result to an HTTP response and send it to the client.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33</a:t>
            </a:fld>
            <a:endParaRPr lang="en-US"/>
          </a:p>
        </p:txBody>
      </p:sp>
    </p:spTree>
    <p:extLst>
      <p:ext uri="{BB962C8B-B14F-4D97-AF65-F5344CB8AC3E}">
        <p14:creationId xmlns:p14="http://schemas.microsoft.com/office/powerpoint/2010/main" val="1388319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To sum-up:</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The HTTP Request is received by our web controller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The corresponding request handlers of the web controller will be our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This Imperative Shell will do some side-effects first by calling non-pure functions asking for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Then, the Imperative Shell will call a pure function belonging to our functional core: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This pure function won’t do any side-effect. Only pure functional domain logic in order to make seat suggestion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Finally, the Imperative shell will return the result as an HTTP response that will be sent back to the original caller (the web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34</a:t>
            </a:fld>
            <a:endParaRPr lang="en-US"/>
          </a:p>
        </p:txBody>
      </p:sp>
    </p:spTree>
    <p:extLst>
      <p:ext uri="{BB962C8B-B14F-4D97-AF65-F5344CB8AC3E}">
        <p14:creationId xmlns:p14="http://schemas.microsoft.com/office/powerpoint/2010/main" val="211523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Cool. Let’s see that in code would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35</a:t>
            </a:fld>
            <a:endParaRPr lang="en-US"/>
          </a:p>
        </p:txBody>
      </p:sp>
    </p:spTree>
    <p:extLst>
      <p:ext uri="{BB962C8B-B14F-4D97-AF65-F5344CB8AC3E}">
        <p14:creationId xmlns:p14="http://schemas.microsoft.com/office/powerpoint/2010/main" val="34970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36</a:t>
            </a:fld>
            <a:endParaRPr lang="en-US"/>
          </a:p>
        </p:txBody>
      </p:sp>
    </p:spTree>
    <p:extLst>
      <p:ext uri="{BB962C8B-B14F-4D97-AF65-F5344CB8AC3E}">
        <p14:creationId xmlns:p14="http://schemas.microsoft.com/office/powerpoint/2010/main" val="342088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Bruno - Yes Thomas, I think we can go further with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Mark Seemann has produced a blog post that goes in this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Hey Thomas, can you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push me the code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give me some time to sync.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37</a:t>
            </a:fld>
            <a:endParaRPr lang="en-US"/>
          </a:p>
        </p:txBody>
      </p:sp>
    </p:spTree>
    <p:extLst>
      <p:ext uri="{BB962C8B-B14F-4D97-AF65-F5344CB8AC3E}">
        <p14:creationId xmlns:p14="http://schemas.microsoft.com/office/powerpoint/2010/main" val="180664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motivation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Maybe functor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to bring a functional taste to the object-oriented world.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do that?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languages like Java, C# …, the reference types can be null, leading to a lot of defensive coding.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reality is that programmers sometimes forget to check for a null value, with runtime exceptions as a result.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Maybe class allows to contain a value or not.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Maybe class is instantiated with a value: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Maybe(T item)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value may be projected through a lambda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Func</a:t>
            </a:r>
            <a:r>
              <a:rPr lang="en-US" sz="1800" dirty="0">
                <a:effectLst/>
                <a:latin typeface="Calibri" panose="020F0502020204030204" pitchFamily="34" charset="0"/>
                <a:ea typeface="Calibri" panose="020F0502020204030204" pitchFamily="34" charset="0"/>
                <a:cs typeface="Times New Roman" panose="02020603050405020304" pitchFamily="18" charset="0"/>
              </a:rPr>
              <a:t>&lt;T,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selector)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this value can be returned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GetValueOrFallback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needed when Maybe has to be instantiated without value, it could mean that some processing has failed.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Further, the Maybe class is a functor, so it allows you to generate functional chains just like functional languages would.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Maybe class is instantiated, it is no longer possible to corrupt its integrity. If Maybe contains a value, then this value can be enriched, but it will keep its original 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See examples in the blog post: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The Maybe functor (ploeh.dk)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38</a:t>
            </a:fld>
            <a:endParaRPr lang="en-US"/>
          </a:p>
        </p:txBody>
      </p:sp>
    </p:spTree>
    <p:extLst>
      <p:ext uri="{BB962C8B-B14F-4D97-AF65-F5344CB8AC3E}">
        <p14:creationId xmlns:p14="http://schemas.microsoft.com/office/powerpoint/2010/main" val="140642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39</a:t>
            </a:fld>
            <a:endParaRPr lang="en-US"/>
          </a:p>
        </p:txBody>
      </p:sp>
    </p:spTree>
    <p:extLst>
      <p:ext uri="{BB962C8B-B14F-4D97-AF65-F5344CB8AC3E}">
        <p14:creationId xmlns:p14="http://schemas.microsoft.com/office/powerpoint/2010/main" val="2041134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a:t>
            </a:fld>
            <a:endParaRPr lang="en-US"/>
          </a:p>
        </p:txBody>
      </p:sp>
    </p:spTree>
    <p:extLst>
      <p:ext uri="{BB962C8B-B14F-4D97-AF65-F5344CB8AC3E}">
        <p14:creationId xmlns:p14="http://schemas.microsoft.com/office/powerpoint/2010/main" val="231715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It is essential to understand that it is the pure functions that make the business decisions, but it is the imperative shell that acts on these decisions.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40</a:t>
            </a:fld>
            <a:endParaRPr lang="en-US"/>
          </a:p>
        </p:txBody>
      </p:sp>
    </p:spTree>
    <p:extLst>
      <p:ext uri="{BB962C8B-B14F-4D97-AF65-F5344CB8AC3E}">
        <p14:creationId xmlns:p14="http://schemas.microsoft.com/office/powerpoint/2010/main" val="943177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For educational reasons, we have chosen a simple example where the number of I/O was low.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we represent a sequence of functions?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41</a:t>
            </a:fld>
            <a:endParaRPr lang="en-US"/>
          </a:p>
        </p:txBody>
      </p:sp>
    </p:spTree>
    <p:extLst>
      <p:ext uri="{BB962C8B-B14F-4D97-AF65-F5344CB8AC3E}">
        <p14:creationId xmlns:p14="http://schemas.microsoft.com/office/powerpoint/2010/main" val="1193714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Scott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Wlaschin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a functional programming model called Railway Oriented Programming (ROP), a functional approach to error handling.</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concrete example to understand: we chain the call to the Validate function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UpdateDb</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finally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SendMail</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which constitutes the upper rail. The lower rail is composed of the sequence of functions ensuring error handling. The two-track model is the basis for “rail-oriented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42</a:t>
            </a:fld>
            <a:endParaRPr lang="en-US"/>
          </a:p>
        </p:txBody>
      </p:sp>
    </p:spTree>
    <p:extLst>
      <p:ext uri="{BB962C8B-B14F-4D97-AF65-F5344CB8AC3E}">
        <p14:creationId xmlns:p14="http://schemas.microsoft.com/office/powerpoint/2010/main" val="784088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Bruno - With Thomas we spoke, a few years ago around a live coding about the reservation of train tickets.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The problem resided in the management of seat reservations within the cars within a train.</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endParaRPr lang="en-GB" dirty="0"/>
          </a:p>
        </p:txBody>
      </p:sp>
      <p:sp>
        <p:nvSpPr>
          <p:cNvPr id="4" name="Slide Number Placeholder 3"/>
          <p:cNvSpPr>
            <a:spLocks noGrp="1"/>
          </p:cNvSpPr>
          <p:nvPr>
            <p:ph type="sldNum" sz="quarter" idx="5"/>
          </p:nvPr>
        </p:nvSpPr>
        <p:spPr/>
        <p:txBody>
          <a:bodyPr/>
          <a:lstStyle/>
          <a:p>
            <a:fld id="{531A69C0-B396-4709-97C8-3A0155301196}" type="slidenum">
              <a:rPr lang="en-US" smtClean="0"/>
              <a:t>43</a:t>
            </a:fld>
            <a:endParaRPr lang="en-US"/>
          </a:p>
        </p:txBody>
      </p:sp>
    </p:spTree>
    <p:extLst>
      <p:ext uri="{BB962C8B-B14F-4D97-AF65-F5344CB8AC3E}">
        <p14:creationId xmlns:p14="http://schemas.microsoft.com/office/powerpoint/2010/main" val="3228149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core business was to manage the business rules around the reservation of seats, represented by the bounded context in yellow. To deal with these rules, we depended on other services. Isn't Thomas?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44</a:t>
            </a:fld>
            <a:endParaRPr lang="en-US"/>
          </a:p>
        </p:txBody>
      </p:sp>
    </p:spTree>
    <p:extLst>
      <p:ext uri="{BB962C8B-B14F-4D97-AF65-F5344CB8AC3E}">
        <p14:creationId xmlns:p14="http://schemas.microsoft.com/office/powerpoint/2010/main" val="2883897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Within the imperative shell,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45</a:t>
            </a:fld>
            <a:endParaRPr lang="en-US"/>
          </a:p>
        </p:txBody>
      </p:sp>
    </p:spTree>
    <p:extLst>
      <p:ext uri="{BB962C8B-B14F-4D97-AF65-F5344CB8AC3E}">
        <p14:creationId xmlns:p14="http://schemas.microsoft.com/office/powerpoint/2010/main" val="1664826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call two impure functions,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GetBookingReference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46</a:t>
            </a:fld>
            <a:endParaRPr lang="en-US"/>
          </a:p>
        </p:txBody>
      </p:sp>
    </p:spTree>
    <p:extLst>
      <p:ext uri="{BB962C8B-B14F-4D97-AF65-F5344CB8AC3E}">
        <p14:creationId xmlns:p14="http://schemas.microsoft.com/office/powerpoint/2010/main" val="3224986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move into a case of chaining a 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with an impure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BookSeatsAdapter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47</a:t>
            </a:fld>
            <a:endParaRPr lang="en-US"/>
          </a:p>
        </p:txBody>
      </p:sp>
    </p:spTree>
    <p:extLst>
      <p:ext uri="{BB962C8B-B14F-4D97-AF65-F5344CB8AC3E}">
        <p14:creationId xmlns:p14="http://schemas.microsoft.com/office/powerpoint/2010/main" val="2198396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note a second projection to transform the Microsoft Task model into a simple type of Reservation to avoid propagating the async keyword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48</a:t>
            </a:fld>
            <a:endParaRPr lang="en-US"/>
          </a:p>
        </p:txBody>
      </p:sp>
    </p:spTree>
    <p:extLst>
      <p:ext uri="{BB962C8B-B14F-4D97-AF65-F5344CB8AC3E}">
        <p14:creationId xmlns:p14="http://schemas.microsoft.com/office/powerpoint/2010/main" val="3911164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49</a:t>
            </a:fld>
            <a:endParaRPr lang="en-US"/>
          </a:p>
        </p:txBody>
      </p:sp>
    </p:spTree>
    <p:extLst>
      <p:ext uri="{BB962C8B-B14F-4D97-AF65-F5344CB8AC3E}">
        <p14:creationId xmlns:p14="http://schemas.microsoft.com/office/powerpoint/2010/main" val="57588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a:t>
            </a:fld>
            <a:endParaRPr lang="en-US"/>
          </a:p>
        </p:txBody>
      </p:sp>
    </p:spTree>
    <p:extLst>
      <p:ext uri="{BB962C8B-B14F-4D97-AF65-F5344CB8AC3E}">
        <p14:creationId xmlns:p14="http://schemas.microsoft.com/office/powerpoint/2010/main" val="3985635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Bruno and Thomas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seems not to be an option, </a:t>
            </a:r>
            <a:r>
              <a:rPr lang="en-US" sz="1800" dirty="0" err="1"/>
              <a:t>eg</a:t>
            </a:r>
            <a:r>
              <a:rPr lang="en-US" sz="18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50</a:t>
            </a:fld>
            <a:endParaRPr lang="en-US"/>
          </a:p>
        </p:txBody>
      </p:sp>
    </p:spTree>
    <p:extLst>
      <p:ext uri="{BB962C8B-B14F-4D97-AF65-F5344CB8AC3E}">
        <p14:creationId xmlns:p14="http://schemas.microsoft.com/office/powerpoint/2010/main" val="324804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a:p>
            <a:endParaRPr lang="en-US" dirty="0"/>
          </a:p>
          <a:p>
            <a:endParaRPr lang="en-US" dirty="0"/>
          </a:p>
          <a:p>
            <a:r>
              <a:rPr lang="en-US" dirty="0"/>
              <a:t>-----</a:t>
            </a:r>
          </a:p>
          <a:p>
            <a:endParaRPr lang="en-US" dirty="0"/>
          </a:p>
          <a:p>
            <a:r>
              <a:rPr lang="en-US" sz="1200" i="1" dirty="0">
                <a:solidFill>
                  <a:schemeClr val="accent4"/>
                </a:solidFill>
              </a:rPr>
              <a:t>* By its requirements Functional Architecture is more extreme (code without mutation) and therefore    more addressable with functional language.</a:t>
            </a:r>
          </a:p>
          <a:p>
            <a:br>
              <a:rPr lang="en-US" sz="1200" i="1" dirty="0">
                <a:solidFill>
                  <a:schemeClr val="accent4"/>
                </a:solidFill>
              </a:rPr>
            </a:br>
            <a:r>
              <a:rPr lang="en-US" sz="1200" i="1" dirty="0">
                <a:solidFill>
                  <a:schemeClr val="accent4"/>
                </a:solidFill>
              </a:rPr>
              <a:t>The hexagonal architecture is more favorable to the OOP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51</a:t>
            </a:fld>
            <a:endParaRPr lang="en-US"/>
          </a:p>
        </p:txBody>
      </p:sp>
    </p:spTree>
    <p:extLst>
      <p:ext uri="{BB962C8B-B14F-4D97-AF65-F5344CB8AC3E}">
        <p14:creationId xmlns:p14="http://schemas.microsoft.com/office/powerpoint/2010/main" val="1942280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52</a:t>
            </a:fld>
            <a:endParaRPr lang="en-US"/>
          </a:p>
        </p:txBody>
      </p:sp>
    </p:spTree>
    <p:extLst>
      <p:ext uri="{BB962C8B-B14F-4D97-AF65-F5344CB8AC3E}">
        <p14:creationId xmlns:p14="http://schemas.microsoft.com/office/powerpoint/2010/main" val="806015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53</a:t>
            </a:fld>
            <a:endParaRPr lang="en-US"/>
          </a:p>
        </p:txBody>
      </p:sp>
    </p:spTree>
    <p:extLst>
      <p:ext uri="{BB962C8B-B14F-4D97-AF65-F5344CB8AC3E}">
        <p14:creationId xmlns:p14="http://schemas.microsoft.com/office/powerpoint/2010/main" val="1037694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54</a:t>
            </a:fld>
            <a:endParaRPr lang="en-US"/>
          </a:p>
        </p:txBody>
      </p:sp>
    </p:spTree>
    <p:extLst>
      <p:ext uri="{BB962C8B-B14F-4D97-AF65-F5344CB8AC3E}">
        <p14:creationId xmlns:p14="http://schemas.microsoft.com/office/powerpoint/2010/main" val="636364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55</a:t>
            </a:fld>
            <a:endParaRPr lang="en-US"/>
          </a:p>
        </p:txBody>
      </p:sp>
    </p:spTree>
    <p:extLst>
      <p:ext uri="{BB962C8B-B14F-4D97-AF65-F5344CB8AC3E}">
        <p14:creationId xmlns:p14="http://schemas.microsoft.com/office/powerpoint/2010/main" val="3606855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3594466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Faire </a:t>
            </a:r>
            <a:r>
              <a:rPr lang="en-US" dirty="0" err="1"/>
              <a:t>une</a:t>
            </a:r>
            <a:r>
              <a:rPr lang="en-US" dirty="0"/>
              <a:t> pause de 5 sec.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692590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Yes. The title of this talk is Beyond Hexagonal Architecture.</a:t>
            </a:r>
          </a:p>
          <a:p>
            <a:endParaRPr lang="en-US" dirty="0"/>
          </a:p>
          <a:p>
            <a:r>
              <a:rPr lang="en-US" dirty="0"/>
              <a:t>So yes, we can use Functional Core in some occasions to replace Hexagonal Architecture with it.</a:t>
            </a:r>
          </a:p>
          <a:p>
            <a:endParaRPr lang="en-US" dirty="0"/>
          </a:p>
          <a:p>
            <a:r>
              <a:rPr lang="en-US" dirty="0"/>
              <a:t>But we can also talking about Hexagonal Architecture in itself…</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1310401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 have a question for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59</a:t>
            </a:fld>
            <a:endParaRPr lang="en-US"/>
          </a:p>
        </p:txBody>
      </p:sp>
    </p:spTree>
    <p:extLst>
      <p:ext uri="{BB962C8B-B14F-4D97-AF65-F5344CB8AC3E}">
        <p14:creationId xmlns:p14="http://schemas.microsoft.com/office/powerpoint/2010/main" val="386451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a:t>
            </a:fld>
            <a:endParaRPr lang="en-US"/>
          </a:p>
        </p:txBody>
      </p:sp>
    </p:spTree>
    <p:extLst>
      <p:ext uri="{BB962C8B-B14F-4D97-AF65-F5344CB8AC3E}">
        <p14:creationId xmlns:p14="http://schemas.microsoft.com/office/powerpoint/2010/main" val="335222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Is the following diagram illustrate an Hexagonal Architecture?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60</a:t>
            </a:fld>
            <a:endParaRPr lang="en-US"/>
          </a:p>
        </p:txBody>
      </p:sp>
    </p:spTree>
    <p:extLst>
      <p:ext uri="{BB962C8B-B14F-4D97-AF65-F5344CB8AC3E}">
        <p14:creationId xmlns:p14="http://schemas.microsoft.com/office/powerpoint/2010/main" val="2850159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answer: YES. Because…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61</a:t>
            </a:fld>
            <a:endParaRPr lang="en-US"/>
          </a:p>
        </p:txBody>
      </p:sp>
    </p:spTree>
    <p:extLst>
      <p:ext uri="{BB962C8B-B14F-4D97-AF65-F5344CB8AC3E}">
        <p14:creationId xmlns:p14="http://schemas.microsoft.com/office/powerpoint/2010/main" val="8278589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62</a:t>
            </a:fld>
            <a:endParaRPr lang="en-US"/>
          </a:p>
        </p:txBody>
      </p:sp>
    </p:spTree>
    <p:extLst>
      <p:ext uri="{BB962C8B-B14F-4D97-AF65-F5344CB8AC3E}">
        <p14:creationId xmlns:p14="http://schemas.microsoft.com/office/powerpoint/2010/main" val="2402398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63</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I’m not worried… because this is something the DDD community is kind expert in: finding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64</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now it's time to have some conversations…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Kenny, are there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Meanwhile, we will push a list of resource related to our session.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65</a:t>
            </a:fld>
            <a:endParaRPr lang="en-US"/>
          </a:p>
        </p:txBody>
      </p:sp>
    </p:spTree>
    <p:extLst>
      <p:ext uri="{BB962C8B-B14F-4D97-AF65-F5344CB8AC3E}">
        <p14:creationId xmlns:p14="http://schemas.microsoft.com/office/powerpoint/2010/main" val="1888417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66</a:t>
            </a:fld>
            <a:endParaRPr lang="en-US"/>
          </a:p>
        </p:txBody>
      </p:sp>
    </p:spTree>
    <p:extLst>
      <p:ext uri="{BB962C8B-B14F-4D97-AF65-F5344CB8AC3E}">
        <p14:creationId xmlns:p14="http://schemas.microsoft.com/office/powerpoint/2010/main" val="4427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a:t>
            </a:fld>
            <a:endParaRPr lang="en-US"/>
          </a:p>
        </p:txBody>
      </p:sp>
    </p:spTree>
    <p:extLst>
      <p:ext uri="{BB962C8B-B14F-4D97-AF65-F5344CB8AC3E}">
        <p14:creationId xmlns:p14="http://schemas.microsoft.com/office/powerpoint/2010/main" val="310720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8</a:t>
            </a:fld>
            <a:endParaRPr lang="en-US"/>
          </a:p>
        </p:txBody>
      </p:sp>
    </p:spTree>
    <p:extLst>
      <p:ext uri="{BB962C8B-B14F-4D97-AF65-F5344CB8AC3E}">
        <p14:creationId xmlns:p14="http://schemas.microsoft.com/office/powerpoint/2010/main" val="396295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9</a:t>
            </a:fld>
            <a:endParaRPr lang="en-US"/>
          </a:p>
        </p:txBody>
      </p:sp>
    </p:spTree>
    <p:extLst>
      <p:ext uri="{BB962C8B-B14F-4D97-AF65-F5344CB8AC3E}">
        <p14:creationId xmlns:p14="http://schemas.microsoft.com/office/powerpoint/2010/main" val="795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46817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2998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378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94E49-D724-427F-8DC4-EC812434061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D71C95A4-3DCF-40EF-A235-4FF42B23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4FCC2B3-9441-45F7-A55D-561E9E0A37C2}"/>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3F88718-F8B4-4B69-AF4A-6DA05B3CC97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C5DD82C-7391-4A12-B813-FAF45D25E8F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94955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10FA5-44DE-48FD-AE1F-D24D948C015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6D31353-2928-4A36-B647-A3D94B2490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9A8BAF-1D2C-4D02-9451-868F27D1E95D}"/>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5BF5964-AFCD-4009-91C2-F4B4D8BF84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A78616-C2EA-4A89-A64C-8996C7742D7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32245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57039-377B-468E-BCBB-7EF0FB6A97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29196FA-ECC9-4B76-8A2F-297DE4BDB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00225E2-0A76-4453-BA59-9C07EDBCFECF}"/>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13104F34-DB71-4A1D-B306-8AEDFE4AC8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5F57AC3-24C1-45C2-ADC1-2537A8213F7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47850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0889-07C5-4748-91A1-A0244C74AB1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3BE2FE7-0CF0-4438-938A-CA3CA5B3178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818BDF5-743F-410A-BEB2-962327BA4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6DD3849-0D28-4DD5-8BBE-E049AFCCB97A}"/>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EFA98E2B-EC13-4F56-BF29-6BDD64E03AA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2EFE0C8-9E72-4FAD-8925-FE7E166ACC5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76807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81E34-54AA-423B-9754-414A1A36CEC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DDBBF8D-AD4B-4B00-978C-A4BED9BBA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172F17-C63B-436C-BC7F-1AD90EE419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847955-B986-4FE5-B834-2E35D2E21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2CF57E6-E1AB-4648-A65D-3A1441CF3DD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1FB5E495-494C-4EC8-BE9C-E329ED2A89B5}"/>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8" name="Espace réservé du pied de page 7">
            <a:extLst>
              <a:ext uri="{FF2B5EF4-FFF2-40B4-BE49-F238E27FC236}">
                <a16:creationId xmlns:a16="http://schemas.microsoft.com/office/drawing/2014/main" id="{DBE96F76-8ABF-44A8-A415-F6B6BD388EC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F439EE98-FE23-41AD-9CD7-4F00FE524BDA}"/>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34773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2F4B-778A-4EAE-B900-A68DDEECC829}"/>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FDE6BBF-58D2-4237-BC82-56B7D25EB82F}"/>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4" name="Espace réservé du pied de page 3">
            <a:extLst>
              <a:ext uri="{FF2B5EF4-FFF2-40B4-BE49-F238E27FC236}">
                <a16:creationId xmlns:a16="http://schemas.microsoft.com/office/drawing/2014/main" id="{B59C7CC2-785F-427E-A1B7-509341FA62C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EB3635-7420-4D90-AC35-B25131801FA5}"/>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625065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691919-493C-4D10-BC13-6B44FA208500}"/>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3" name="Espace réservé du pied de page 2">
            <a:extLst>
              <a:ext uri="{FF2B5EF4-FFF2-40B4-BE49-F238E27FC236}">
                <a16:creationId xmlns:a16="http://schemas.microsoft.com/office/drawing/2014/main" id="{FEBDE032-B67D-4BE4-B3E7-1A5F347D5BF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45A735F-4A00-467B-9393-DC04E4C19024}"/>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14276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EA074-A4EB-4D19-A348-7BB9146EC6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1796646-04AD-4B17-A0BB-EED371F43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55BAA94C-B6D4-45CC-9A91-53B0D335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50F5E34-3500-423E-96AD-734BD9C38FD5}"/>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8DD4A4DD-9D0F-43C8-8284-C1C367690A9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7E6D794-3E8A-422A-8C68-82D812DD0F88}"/>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02327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17809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37D4-04C1-4F46-8678-216FDD47C9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6AE03C58-B8F8-45D8-B444-08AAC9CC6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A1BF967-2161-499E-A345-51F930805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D2B5BF-BDA6-4F5A-9C9B-5284790FCB06}"/>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6" name="Espace réservé du pied de page 5">
            <a:extLst>
              <a:ext uri="{FF2B5EF4-FFF2-40B4-BE49-F238E27FC236}">
                <a16:creationId xmlns:a16="http://schemas.microsoft.com/office/drawing/2014/main" id="{EFC70AC0-925D-41AA-AA79-BC0E73CD022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C0F3EFA-8959-4391-82B1-3ECA25CB398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21580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07954-A38C-4B7D-9DBB-6A113F2E8E1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5579116-E147-4F3F-8973-F4A6D34EDF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EE2A1A-B1AA-485A-97AB-AE3297EA8FFB}"/>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43A7D11F-1715-4947-89ED-7F4CCD9AD7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42C021E-E4A0-4890-83C5-1EF313ED849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409903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1FF99F-6AA8-4CCC-BE3C-9E04624EEA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ED99C874-FC5B-45A2-83A8-E6B0B8284C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F21B4D6-D549-4131-ABB8-6E0BEB884FE0}"/>
              </a:ext>
            </a:extLst>
          </p:cNvPr>
          <p:cNvSpPr>
            <a:spLocks noGrp="1"/>
          </p:cNvSpPr>
          <p:nvPr>
            <p:ph type="dt" sz="half" idx="10"/>
          </p:nvPr>
        </p:nvSpPr>
        <p:spPr/>
        <p:txBody>
          <a:body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812055DA-1266-458A-8D68-7D2E8AC464A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99A017-76DA-4DA3-9F8F-A3EF438130CF}"/>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92565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026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10259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6549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1754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817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60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2/1/2021</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31741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2/1/2021</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3443073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1F9624-4C3A-4340-9B01-2281C455E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3ABE6C4-83D3-42F3-B408-7D0D094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B71B5A-908A-459E-8971-A01C2CDD9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9CE45-3D13-46B7-8D59-C4D0C24B7188}" type="datetimeFigureOut">
              <a:rPr lang="en-US" smtClean="0"/>
              <a:t>2/1/2021</a:t>
            </a:fld>
            <a:endParaRPr lang="en-US"/>
          </a:p>
        </p:txBody>
      </p:sp>
      <p:sp>
        <p:nvSpPr>
          <p:cNvPr id="5" name="Espace réservé du pied de page 4">
            <a:extLst>
              <a:ext uri="{FF2B5EF4-FFF2-40B4-BE49-F238E27FC236}">
                <a16:creationId xmlns:a16="http://schemas.microsoft.com/office/drawing/2014/main" id="{0D397138-0B01-430F-B255-1934E4B0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08E9B4D3-D479-4B7A-820B-52BCDF8D5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02664-E14C-4A0B-B141-4BA3D2CB5527}" type="slidenum">
              <a:rPr lang="en-US" smtClean="0"/>
              <a:t>‹#›</a:t>
            </a:fld>
            <a:endParaRPr lang="en-US"/>
          </a:p>
        </p:txBody>
      </p:sp>
      <p:pic>
        <p:nvPicPr>
          <p:cNvPr id="7" name="Image 6">
            <a:extLst>
              <a:ext uri="{FF2B5EF4-FFF2-40B4-BE49-F238E27FC236}">
                <a16:creationId xmlns:a16="http://schemas.microsoft.com/office/drawing/2014/main" id="{73552BCD-48AC-4A97-93A9-D31080648BCC}"/>
              </a:ext>
            </a:extLst>
          </p:cNvPr>
          <p:cNvPicPr>
            <a:picLocks noChangeAspect="1"/>
          </p:cNvPicPr>
          <p:nvPr userDrawn="1"/>
        </p:nvPicPr>
        <p:blipFill>
          <a:blip r:embed="rId13"/>
          <a:stretch>
            <a:fillRect/>
          </a:stretch>
        </p:blipFill>
        <p:spPr>
          <a:xfrm>
            <a:off x="0" y="0"/>
            <a:ext cx="12192000" cy="994316"/>
          </a:xfrm>
          <a:prstGeom prst="rect">
            <a:avLst/>
          </a:prstGeom>
        </p:spPr>
      </p:pic>
    </p:spTree>
    <p:extLst>
      <p:ext uri="{BB962C8B-B14F-4D97-AF65-F5344CB8AC3E}">
        <p14:creationId xmlns:p14="http://schemas.microsoft.com/office/powerpoint/2010/main" val="2621748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ouffleurs.org/lieux-culturels/la-colline-theatre-national-2/"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blog.ploeh.dk/2018/03/26/the-maybe-functor/" TargetMode="Externa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235877"/>
            <a:ext cx="0" cy="61743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5924" y="-236019"/>
            <a:ext cx="11862487" cy="1615827"/>
          </a:xfrm>
          <a:prstGeom prst="rect">
            <a:avLst/>
          </a:prstGeom>
          <a:solidFill>
            <a:schemeClr val="tx1"/>
          </a:solidFill>
        </p:spPr>
        <p:txBody>
          <a:bodyPr wrap="square" rtlCol="0">
            <a:spAutoFit/>
          </a:bodyPr>
          <a:lstStyle/>
          <a:p>
            <a:pPr algn="ctr"/>
            <a:endParaRPr lang="en-GB" sz="4400" b="1" cap="all" dirty="0">
              <a:solidFill>
                <a:schemeClr val="bg1"/>
              </a:solidFill>
              <a:latin typeface="Alte Haas Grotesk" charset="0"/>
              <a:ea typeface="Alte Haas Grotesk" charset="0"/>
              <a:cs typeface="Alte Haas Grotesk" charset="0"/>
            </a:endParaRPr>
          </a:p>
          <a:p>
            <a:pPr algn="ctr"/>
            <a:r>
              <a:rPr lang="en-GB" sz="4400" b="1" cap="all" dirty="0">
                <a:solidFill>
                  <a:schemeClr val="bg1"/>
                </a:solidFill>
                <a:latin typeface="Alte Haas Grotesk" charset="0"/>
                <a:ea typeface="Alte Haas Grotesk" charset="0"/>
                <a:cs typeface="Alte Haas Grotesk" charset="0"/>
              </a:rPr>
              <a:t>Beyond Hexagonal architecture</a:t>
            </a:r>
            <a:br>
              <a:rPr lang="en-GB" sz="4400" b="1" cap="all" dirty="0">
                <a:solidFill>
                  <a:schemeClr val="bg1"/>
                </a:solidFill>
                <a:latin typeface="Alte Haas Grotesk" charset="0"/>
                <a:ea typeface="Alte Haas Grotesk" charset="0"/>
                <a:cs typeface="Alte Haas Grotesk" charset="0"/>
              </a:rPr>
            </a:br>
            <a:endParaRPr lang="en-GB" sz="1100" b="1" cap="all" dirty="0">
              <a:solidFill>
                <a:schemeClr val="bg1"/>
              </a:solidFill>
              <a:latin typeface="Alte Haas Grotesk" charset="0"/>
              <a:ea typeface="Alte Haas Grotesk" charset="0"/>
              <a:cs typeface="Alte Haas Grotesk" charset="0"/>
            </a:endParaRPr>
          </a:p>
        </p:txBody>
      </p:sp>
      <p:grpSp>
        <p:nvGrpSpPr>
          <p:cNvPr id="21" name="Group 20">
            <a:extLst>
              <a:ext uri="{FF2B5EF4-FFF2-40B4-BE49-F238E27FC236}">
                <a16:creationId xmlns:a16="http://schemas.microsoft.com/office/drawing/2014/main" id="{6FB6CA95-5D19-496B-86B7-1904C5FFA10B}"/>
              </a:ext>
            </a:extLst>
          </p:cNvPr>
          <p:cNvGrpSpPr/>
          <p:nvPr/>
        </p:nvGrpSpPr>
        <p:grpSpPr>
          <a:xfrm>
            <a:off x="957449" y="6125089"/>
            <a:ext cx="10559951" cy="676737"/>
            <a:chOff x="910624" y="5798518"/>
            <a:chExt cx="10559951" cy="676737"/>
          </a:xfrm>
        </p:grpSpPr>
        <p:pic>
          <p:nvPicPr>
            <p:cNvPr id="15" name="Picture 14">
              <a:extLst>
                <a:ext uri="{FF2B5EF4-FFF2-40B4-BE49-F238E27FC236}">
                  <a16:creationId xmlns:a16="http://schemas.microsoft.com/office/drawing/2014/main" id="{B1DAE97D-5D43-4C85-A5E3-08DB5CED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811" y="5898469"/>
              <a:ext cx="946404" cy="384871"/>
            </a:xfrm>
            <a:prstGeom prst="rect">
              <a:avLst/>
            </a:prstGeom>
          </p:spPr>
        </p:pic>
        <p:sp>
          <p:nvSpPr>
            <p:cNvPr id="16" name="TextBox 15">
              <a:extLst>
                <a:ext uri="{FF2B5EF4-FFF2-40B4-BE49-F238E27FC236}">
                  <a16:creationId xmlns:a16="http://schemas.microsoft.com/office/drawing/2014/main" id="{073ACEE8-9AD5-4FE9-8CA2-D8F05AFA93CB}"/>
                </a:ext>
              </a:extLst>
            </p:cNvPr>
            <p:cNvSpPr txBox="1"/>
            <p:nvPr/>
          </p:nvSpPr>
          <p:spPr>
            <a:xfrm>
              <a:off x="910624" y="5798518"/>
              <a:ext cx="4410676" cy="584775"/>
            </a:xfrm>
            <a:prstGeom prst="rect">
              <a:avLst/>
            </a:prstGeom>
            <a:solidFill>
              <a:schemeClr val="tx1"/>
            </a:solidFill>
          </p:spPr>
          <p:txBody>
            <a:bodyPr wrap="square" rtlCol="0">
              <a:spAutoFit/>
            </a:bodyPr>
            <a:lstStyle/>
            <a:p>
              <a:pPr algn="ctr"/>
              <a:r>
                <a:rPr lang="en-GB" sz="1600" dirty="0">
                  <a:solidFill>
                    <a:schemeClr val="bg1"/>
                  </a:solidFill>
                  <a:latin typeface="Alte Haas Grotesk" charset="0"/>
                  <a:ea typeface="Alte Haas Grotesk" charset="0"/>
                  <a:cs typeface="Alte Haas Grotesk" charset="0"/>
                </a:rPr>
                <a:t>Thomas PIERRAIN</a:t>
              </a:r>
              <a:br>
                <a:rPr lang="en-GB" sz="1600" dirty="0">
                  <a:solidFill>
                    <a:schemeClr val="bg1"/>
                  </a:solidFill>
                  <a:latin typeface="Alte Haas Grotesk" charset="0"/>
                  <a:ea typeface="Alte Haas Grotesk" charset="0"/>
                  <a:cs typeface="Alte Haas Grotesk" charset="0"/>
                </a:rPr>
              </a:br>
              <a:r>
                <a:rPr lang="en-GB" sz="1600" dirty="0">
                  <a:solidFill>
                    <a:schemeClr val="bg1">
                      <a:lumMod val="65000"/>
                    </a:schemeClr>
                  </a:solidFill>
                  <a:latin typeface="Alte Haas Grotesk" charset="0"/>
                  <a:ea typeface="Alte Haas Grotesk" charset="0"/>
                  <a:cs typeface="Alte Haas Grotesk" charset="0"/>
                </a:rPr>
                <a:t>@tpierrain</a:t>
              </a:r>
              <a:endParaRPr lang="en-GB" sz="400" dirty="0">
                <a:solidFill>
                  <a:schemeClr val="bg1">
                    <a:lumMod val="65000"/>
                  </a:schemeClr>
                </a:solidFill>
                <a:latin typeface="Alte Haas Grotesk" charset="0"/>
                <a:ea typeface="Alte Haas Grotesk" charset="0"/>
                <a:cs typeface="Alte Haas Grotesk" charset="0"/>
              </a:endParaRPr>
            </a:p>
          </p:txBody>
        </p:sp>
        <p:sp>
          <p:nvSpPr>
            <p:cNvPr id="18" name="TextBox 17">
              <a:extLst>
                <a:ext uri="{FF2B5EF4-FFF2-40B4-BE49-F238E27FC236}">
                  <a16:creationId xmlns:a16="http://schemas.microsoft.com/office/drawing/2014/main" id="{F1CC9B5A-A281-4E72-B3E4-C77A6D7D9239}"/>
                </a:ext>
              </a:extLst>
            </p:cNvPr>
            <p:cNvSpPr txBox="1"/>
            <p:nvPr/>
          </p:nvSpPr>
          <p:spPr>
            <a:xfrm>
              <a:off x="7059899" y="5828924"/>
              <a:ext cx="4410676"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lte Haas Grotesk" charset="0"/>
                  <a:ea typeface="Alte Haas Grotesk" charset="0"/>
                  <a:cs typeface="Alte Haas Grotesk" charset="0"/>
                </a:rPr>
                <a:t>Bruno BOUCARD</a:t>
              </a:r>
              <a:br>
                <a:rPr lang="en-GB" sz="1600" dirty="0">
                  <a:solidFill>
                    <a:schemeClr val="bg1"/>
                  </a:solidFill>
                  <a:latin typeface="Alte Haas Grotesk" charset="0"/>
                  <a:ea typeface="Alte Haas Grotesk" charset="0"/>
                  <a:cs typeface="Alte Haas Grotesk" charset="0"/>
                </a:rPr>
              </a:br>
              <a:r>
                <a:rPr kumimoji="0" lang="en-GB" sz="16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rPr>
                <a:t>@brunoboucard</a:t>
              </a:r>
              <a:endParaRPr kumimoji="0" lang="en-GB" sz="4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endParaRPr>
            </a:p>
            <a:p>
              <a:pPr algn="ctr"/>
              <a:endParaRPr lang="en-GB" sz="400" dirty="0">
                <a:solidFill>
                  <a:schemeClr val="bg1"/>
                </a:solidFill>
                <a:latin typeface="Alte Haas Grotesk" charset="0"/>
                <a:ea typeface="Alte Haas Grotesk" charset="0"/>
                <a:cs typeface="Alte Haas Grotesk" charset="0"/>
              </a:endParaRPr>
            </a:p>
          </p:txBody>
        </p:sp>
      </p:grpSp>
      <p:grpSp>
        <p:nvGrpSpPr>
          <p:cNvPr id="32" name="Group 31">
            <a:extLst>
              <a:ext uri="{FF2B5EF4-FFF2-40B4-BE49-F238E27FC236}">
                <a16:creationId xmlns:a16="http://schemas.microsoft.com/office/drawing/2014/main" id="{8CC47601-D1E6-446F-BCB2-4169761FDD93}"/>
              </a:ext>
            </a:extLst>
          </p:cNvPr>
          <p:cNvGrpSpPr/>
          <p:nvPr/>
        </p:nvGrpSpPr>
        <p:grpSpPr>
          <a:xfrm>
            <a:off x="6640195" y="1855441"/>
            <a:ext cx="4877218" cy="3059260"/>
            <a:chOff x="6285193" y="2124383"/>
            <a:chExt cx="4877218" cy="3059260"/>
          </a:xfrm>
        </p:grpSpPr>
        <p:grpSp>
          <p:nvGrpSpPr>
            <p:cNvPr id="25" name="Group 24">
              <a:extLst>
                <a:ext uri="{FF2B5EF4-FFF2-40B4-BE49-F238E27FC236}">
                  <a16:creationId xmlns:a16="http://schemas.microsoft.com/office/drawing/2014/main" id="{01ABFBD1-FBC1-46F9-AC91-B850218F70CC}"/>
                </a:ext>
              </a:extLst>
            </p:cNvPr>
            <p:cNvGrpSpPr/>
            <p:nvPr/>
          </p:nvGrpSpPr>
          <p:grpSpPr>
            <a:xfrm>
              <a:off x="6285193" y="2124383"/>
              <a:ext cx="4877218" cy="3059260"/>
              <a:chOff x="6285193" y="2124383"/>
              <a:chExt cx="4877218" cy="3059260"/>
            </a:xfrm>
          </p:grpSpPr>
          <p:grpSp>
            <p:nvGrpSpPr>
              <p:cNvPr id="6" name="Group 5">
                <a:extLst>
                  <a:ext uri="{FF2B5EF4-FFF2-40B4-BE49-F238E27FC236}">
                    <a16:creationId xmlns:a16="http://schemas.microsoft.com/office/drawing/2014/main" id="{67F9641C-1251-47B8-9DDD-2E3C54BC9F1E}"/>
                  </a:ext>
                </a:extLst>
              </p:cNvPr>
              <p:cNvGrpSpPr/>
              <p:nvPr/>
            </p:nvGrpSpPr>
            <p:grpSpPr>
              <a:xfrm>
                <a:off x="6285193" y="2124383"/>
                <a:ext cx="4877218" cy="3059260"/>
                <a:chOff x="5836502" y="2110434"/>
                <a:chExt cx="6264875" cy="391554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02" y="2110434"/>
                  <a:ext cx="6264875" cy="3915546"/>
                </a:xfrm>
                <a:prstGeom prst="rect">
                  <a:avLst/>
                </a:prstGeom>
              </p:spPr>
            </p:pic>
            <p:sp>
              <p:nvSpPr>
                <p:cNvPr id="4" name="Rectangle 3">
                  <a:extLst>
                    <a:ext uri="{FF2B5EF4-FFF2-40B4-BE49-F238E27FC236}">
                      <a16:creationId xmlns:a16="http://schemas.microsoft.com/office/drawing/2014/main" id="{09C65365-2588-4CD3-9FDF-2FE76771B99E}"/>
                    </a:ext>
                  </a:extLst>
                </p:cNvPr>
                <p:cNvSpPr/>
                <p:nvPr/>
              </p:nvSpPr>
              <p:spPr>
                <a:xfrm>
                  <a:off x="11124781" y="5464816"/>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a:extLst>
                  <a:ext uri="{FF2B5EF4-FFF2-40B4-BE49-F238E27FC236}">
                    <a16:creationId xmlns:a16="http://schemas.microsoft.com/office/drawing/2014/main" id="{7CC52E99-8F6B-43CB-99F3-22AD9737C245}"/>
                  </a:ext>
                </a:extLst>
              </p:cNvPr>
              <p:cNvSpPr/>
              <p:nvPr/>
            </p:nvSpPr>
            <p:spPr>
              <a:xfrm>
                <a:off x="6892904" y="2724137"/>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1E89DC9-8175-47A6-85E4-896C9E0CD4A3}"/>
                  </a:ext>
                </a:extLst>
              </p:cNvPr>
              <p:cNvSpPr/>
              <p:nvPr/>
            </p:nvSpPr>
            <p:spPr>
              <a:xfrm>
                <a:off x="10237077" y="2840594"/>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a:extLst>
                <a:ext uri="{FF2B5EF4-FFF2-40B4-BE49-F238E27FC236}">
                  <a16:creationId xmlns:a16="http://schemas.microsoft.com/office/drawing/2014/main" id="{8C1146F8-DEBE-4E1F-B84E-42664E4FA814}"/>
                </a:ext>
              </a:extLst>
            </p:cNvPr>
            <p:cNvSpPr/>
            <p:nvPr/>
          </p:nvSpPr>
          <p:spPr>
            <a:xfrm>
              <a:off x="9170637" y="225017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 29">
            <a:extLst>
              <a:ext uri="{FF2B5EF4-FFF2-40B4-BE49-F238E27FC236}">
                <a16:creationId xmlns:a16="http://schemas.microsoft.com/office/drawing/2014/main" id="{EF11FBFA-76FD-4666-A3DC-9EB6D3BAC3CD}"/>
              </a:ext>
            </a:extLst>
          </p:cNvPr>
          <p:cNvGrpSpPr/>
          <p:nvPr/>
        </p:nvGrpSpPr>
        <p:grpSpPr>
          <a:xfrm>
            <a:off x="632751" y="1840200"/>
            <a:ext cx="4963435" cy="3059261"/>
            <a:chOff x="460629" y="2109142"/>
            <a:chExt cx="4963435" cy="3059261"/>
          </a:xfrm>
        </p:grpSpPr>
        <p:grpSp>
          <p:nvGrpSpPr>
            <p:cNvPr id="12" name="Group 11">
              <a:extLst>
                <a:ext uri="{FF2B5EF4-FFF2-40B4-BE49-F238E27FC236}">
                  <a16:creationId xmlns:a16="http://schemas.microsoft.com/office/drawing/2014/main" id="{833649C6-4A6E-46EA-AD62-F437198D71F6}"/>
                </a:ext>
              </a:extLst>
            </p:cNvPr>
            <p:cNvGrpSpPr/>
            <p:nvPr/>
          </p:nvGrpSpPr>
          <p:grpSpPr>
            <a:xfrm>
              <a:off x="460629" y="2109142"/>
              <a:ext cx="4877218" cy="3059261"/>
              <a:chOff x="460629" y="2109142"/>
              <a:chExt cx="4877218" cy="3059261"/>
            </a:xfrm>
          </p:grpSpPr>
          <p:grpSp>
            <p:nvGrpSpPr>
              <p:cNvPr id="3" name="Group 2">
                <a:extLst>
                  <a:ext uri="{FF2B5EF4-FFF2-40B4-BE49-F238E27FC236}">
                    <a16:creationId xmlns:a16="http://schemas.microsoft.com/office/drawing/2014/main" id="{D68C1969-1557-442A-9191-9ABBC999DB69}"/>
                  </a:ext>
                </a:extLst>
              </p:cNvPr>
              <p:cNvGrpSpPr/>
              <p:nvPr/>
            </p:nvGrpSpPr>
            <p:grpSpPr>
              <a:xfrm>
                <a:off x="460629" y="2109142"/>
                <a:ext cx="4877218" cy="3059261"/>
                <a:chOff x="-852621" y="2110434"/>
                <a:chExt cx="6264875" cy="391554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21" y="2110434"/>
                  <a:ext cx="6264875" cy="3915547"/>
                </a:xfrm>
                <a:prstGeom prst="rect">
                  <a:avLst/>
                </a:prstGeom>
              </p:spPr>
            </p:pic>
            <p:sp>
              <p:nvSpPr>
                <p:cNvPr id="2" name="Rectangle 1">
                  <a:extLst>
                    <a:ext uri="{FF2B5EF4-FFF2-40B4-BE49-F238E27FC236}">
                      <a16:creationId xmlns:a16="http://schemas.microsoft.com/office/drawing/2014/main" id="{70E9CAC4-B954-48E8-97E5-532C36543DD5}"/>
                    </a:ext>
                  </a:extLst>
                </p:cNvPr>
                <p:cNvSpPr/>
                <p:nvPr/>
              </p:nvSpPr>
              <p:spPr>
                <a:xfrm>
                  <a:off x="4461696" y="5443231"/>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a:extLst>
                  <a:ext uri="{FF2B5EF4-FFF2-40B4-BE49-F238E27FC236}">
                    <a16:creationId xmlns:a16="http://schemas.microsoft.com/office/drawing/2014/main" id="{DD03546D-EA30-4B6F-8FD9-EF564E1AB27D}"/>
                  </a:ext>
                </a:extLst>
              </p:cNvPr>
              <p:cNvSpPr/>
              <p:nvPr/>
            </p:nvSpPr>
            <p:spPr>
              <a:xfrm>
                <a:off x="1558463" y="2358801"/>
                <a:ext cx="580488" cy="365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2B202C3-682E-42DD-841C-539788C003DD}"/>
                  </a:ext>
                </a:extLst>
              </p:cNvPr>
              <p:cNvSpPr/>
              <p:nvPr/>
            </p:nvSpPr>
            <p:spPr>
              <a:xfrm>
                <a:off x="4428184" y="3429001"/>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32785A2-927E-47A2-AE55-1C8107391C6C}"/>
                  </a:ext>
                </a:extLst>
              </p:cNvPr>
              <p:cNvSpPr/>
              <p:nvPr/>
            </p:nvSpPr>
            <p:spPr>
              <a:xfrm>
                <a:off x="3936481" y="4439357"/>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2C828F0C-A57F-4565-A23F-8D4B91B91AB4}"/>
                </a:ext>
              </a:extLst>
            </p:cNvPr>
            <p:cNvSpPr/>
            <p:nvPr/>
          </p:nvSpPr>
          <p:spPr>
            <a:xfrm>
              <a:off x="3432303" y="223822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0B85EE3B-B2D4-438C-A9C2-3AB10675D622}"/>
              </a:ext>
            </a:extLst>
          </p:cNvPr>
          <p:cNvSpPr/>
          <p:nvPr/>
        </p:nvSpPr>
        <p:spPr>
          <a:xfrm>
            <a:off x="2535334" y="3127023"/>
            <a:ext cx="1086026" cy="507999"/>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Hexagon (domain)</a:t>
            </a:r>
          </a:p>
        </p:txBody>
      </p:sp>
      <p:sp>
        <p:nvSpPr>
          <p:cNvPr id="27" name="Rectangle 26">
            <a:extLst>
              <a:ext uri="{FF2B5EF4-FFF2-40B4-BE49-F238E27FC236}">
                <a16:creationId xmlns:a16="http://schemas.microsoft.com/office/drawing/2014/main" id="{D3C69858-1379-47D0-B9BF-5F13CB0C4DFF}"/>
              </a:ext>
            </a:extLst>
          </p:cNvPr>
          <p:cNvSpPr/>
          <p:nvPr/>
        </p:nvSpPr>
        <p:spPr>
          <a:xfrm>
            <a:off x="8114147" y="3724563"/>
            <a:ext cx="2108899" cy="62282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3713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algn="ctr"/>
            <a:r>
              <a:rPr lang="en-GB" sz="1200" b="1" dirty="0">
                <a:solidFill>
                  <a:srgbClr val="FFCC0C"/>
                </a:solidFill>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252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21385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3147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83029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57571-A4C4-40A6-82F7-FD8DED776BCF}"/>
              </a:ext>
            </a:extLst>
          </p:cNvPr>
          <p:cNvSpPr txBox="1"/>
          <p:nvPr/>
        </p:nvSpPr>
        <p:spPr>
          <a:xfrm>
            <a:off x="2325890" y="3036585"/>
            <a:ext cx="7540220" cy="1092607"/>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API architecture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(2 options)</a:t>
            </a:r>
            <a:endParaRPr lang="en-GB" sz="1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4439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33694B6-9A5C-4F27-9014-EB6B31C893EF}"/>
              </a:ext>
            </a:extLst>
          </p:cNvPr>
          <p:cNvGrpSpPr/>
          <p:nvPr/>
        </p:nvGrpSpPr>
        <p:grpSpPr>
          <a:xfrm>
            <a:off x="1066800" y="285750"/>
            <a:ext cx="10058400" cy="6286500"/>
            <a:chOff x="1066800" y="285750"/>
            <a:chExt cx="10058400" cy="62865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4152295-A056-4A30-AB05-683ADF73B08B}"/>
                </a:ext>
              </a:extLst>
            </p:cNvPr>
            <p:cNvSpPr/>
            <p:nvPr/>
          </p:nvSpPr>
          <p:spPr>
            <a:xfrm>
              <a:off x="4826000" y="2853267"/>
              <a:ext cx="2540000" cy="115146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Hexagon (domain)</a:t>
              </a:r>
            </a:p>
          </p:txBody>
        </p:sp>
      </p:grpSp>
      <p:sp>
        <p:nvSpPr>
          <p:cNvPr id="2" name="TextBox 1">
            <a:extLst>
              <a:ext uri="{FF2B5EF4-FFF2-40B4-BE49-F238E27FC236}">
                <a16:creationId xmlns:a16="http://schemas.microsoft.com/office/drawing/2014/main" id="{F98B706D-4EF9-4352-8018-2F12F2A2FC0C}"/>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1.</a:t>
            </a:r>
          </a:p>
        </p:txBody>
      </p:sp>
    </p:spTree>
    <p:extLst>
      <p:ext uri="{BB962C8B-B14F-4D97-AF65-F5344CB8AC3E}">
        <p14:creationId xmlns:p14="http://schemas.microsoft.com/office/powerpoint/2010/main" val="187166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EC79E9F-ED88-489E-9EAC-BE84DF27610F}"/>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Option 2 pre-requisite</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8719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grpSp>
        <p:nvGrpSpPr>
          <p:cNvPr id="4" name="Group 3">
            <a:extLst>
              <a:ext uri="{FF2B5EF4-FFF2-40B4-BE49-F238E27FC236}">
                <a16:creationId xmlns:a16="http://schemas.microsoft.com/office/drawing/2014/main" id="{D7CDBB18-418D-439A-8BDB-241058027027}"/>
              </a:ext>
            </a:extLst>
          </p:cNvPr>
          <p:cNvGrpSpPr/>
          <p:nvPr/>
        </p:nvGrpSpPr>
        <p:grpSpPr>
          <a:xfrm>
            <a:off x="2179899" y="736921"/>
            <a:ext cx="7820628" cy="4880659"/>
            <a:chOff x="2179899" y="736921"/>
            <a:chExt cx="7820628" cy="4880659"/>
          </a:xfrm>
        </p:grpSpPr>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
          <p:nvSpPr>
            <p:cNvPr id="5" name="Rectangle 4">
              <a:extLst>
                <a:ext uri="{FF2B5EF4-FFF2-40B4-BE49-F238E27FC236}">
                  <a16:creationId xmlns:a16="http://schemas.microsoft.com/office/drawing/2014/main" id="{6181CFFA-C899-46F1-8203-7584AE66043D}"/>
                </a:ext>
              </a:extLst>
            </p:cNvPr>
            <p:cNvSpPr/>
            <p:nvPr/>
          </p:nvSpPr>
          <p:spPr>
            <a:xfrm>
              <a:off x="4826000" y="736921"/>
              <a:ext cx="1651716" cy="4880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047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Tree>
    <p:extLst>
      <p:ext uri="{BB962C8B-B14F-4D97-AF65-F5344CB8AC3E}">
        <p14:creationId xmlns:p14="http://schemas.microsoft.com/office/powerpoint/2010/main" val="279119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742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La Colline Théâtre National - Les Souffleurs d'Images">
            <a:extLst>
              <a:ext uri="{FF2B5EF4-FFF2-40B4-BE49-F238E27FC236}">
                <a16:creationId xmlns:a16="http://schemas.microsoft.com/office/drawing/2014/main" id="{0DC68BEC-4B0F-4F7C-A40B-09B46F3F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C27457-6670-494B-AA28-AC1829F90049}"/>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
        <p:nvSpPr>
          <p:cNvPr id="6" name="ZoneTexte 5">
            <a:extLst>
              <a:ext uri="{FF2B5EF4-FFF2-40B4-BE49-F238E27FC236}">
                <a16:creationId xmlns:a16="http://schemas.microsoft.com/office/drawing/2014/main" id="{3EFD4E65-AA02-4FCC-9713-FF80CEF0CF7F}"/>
              </a:ext>
            </a:extLst>
          </p:cNvPr>
          <p:cNvSpPr txBox="1"/>
          <p:nvPr/>
        </p:nvSpPr>
        <p:spPr>
          <a:xfrm>
            <a:off x="6998343" y="6279663"/>
            <a:ext cx="5279834" cy="371953"/>
          </a:xfrm>
          <a:prstGeom prst="rect">
            <a:avLst/>
          </a:prstGeom>
          <a:noFill/>
        </p:spPr>
        <p:txBody>
          <a:bodyPr wrap="square">
            <a:spAutoFit/>
          </a:bodyPr>
          <a:lstStyle/>
          <a:p>
            <a:r>
              <a:rPr lang="fr-FR" dirty="0">
                <a:hlinkClick r:id="rId4"/>
              </a:rPr>
              <a:t>La Colline Théâtre National - Les Souffleurs d'Images</a:t>
            </a:r>
            <a:endParaRPr lang="en-US" dirty="0"/>
          </a:p>
        </p:txBody>
      </p:sp>
    </p:spTree>
    <p:extLst>
      <p:ext uri="{BB962C8B-B14F-4D97-AF65-F5344CB8AC3E}">
        <p14:creationId xmlns:p14="http://schemas.microsoft.com/office/powerpoint/2010/main" val="778758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086D-0FB5-4265-992E-FE3171487EE4}"/>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Hexagonal in motion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37012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42712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6153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646435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01674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85379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15057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6444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C9F9F1-60B4-4C32-9173-0D9FF7E420AE}"/>
              </a:ext>
            </a:extLst>
          </p:cNvPr>
          <p:cNvSpPr txBox="1"/>
          <p:nvPr/>
        </p:nvSpPr>
        <p:spPr>
          <a:xfrm>
            <a:off x="1693523" y="2344088"/>
            <a:ext cx="8804954" cy="2169825"/>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Functional core, imperative shell</a:t>
            </a:r>
            <a:br>
              <a:rPr lang="en-GB" sz="4500" b="1" cap="all" dirty="0">
                <a:solidFill>
                  <a:schemeClr val="bg1"/>
                </a:solidFill>
                <a:latin typeface="Alte Haas Grotesk" charset="0"/>
                <a:ea typeface="Alte Haas Grotesk" charset="0"/>
                <a:cs typeface="Alte Haas Grotesk" charset="0"/>
              </a:rPr>
            </a:br>
            <a:r>
              <a:rPr lang="en-GB" sz="4500" b="1" cap="all" dirty="0">
                <a:solidFill>
                  <a:srgbClr val="D1A2D0"/>
                </a:solidFill>
                <a:latin typeface="Alte Haas Grotesk" charset="0"/>
                <a:ea typeface="Alte Haas Grotesk" charset="0"/>
                <a:cs typeface="Alte Haas Grotesk" charset="0"/>
              </a:rPr>
              <a:t> in motion</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69203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1081A437-986F-4D1D-A7E6-A13596970814}"/>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70020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53553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06F4215-09F2-4545-93EB-237BF3721605}"/>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845561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017907CC-8B56-40E6-BD53-E89CED2E2C4B}"/>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70228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EE83D090-1E93-44E5-919A-D72D6C2D6B7D}"/>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64775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A5D3AA2-819B-4CB6-A241-D3D06EF2AAC0}"/>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5467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94E36F0-0E0D-4362-AF47-E3B2570CB8A1}"/>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76172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2536448"/>
            <a:ext cx="7540220" cy="1785104"/>
          </a:xfrm>
          <a:prstGeom prst="rect">
            <a:avLst/>
          </a:prstGeom>
          <a:noFill/>
        </p:spPr>
        <p:txBody>
          <a:bodyPr wrap="square" rtlCol="0" anchor="ctr">
            <a:spAutoFit/>
          </a:bodyPr>
          <a:lstStyle/>
          <a:p>
            <a:pPr algn="ctr"/>
            <a:r>
              <a:rPr lang="en-GB" sz="4500" b="1" cap="all" dirty="0">
                <a:solidFill>
                  <a:schemeClr val="bg1"/>
                </a:solidFill>
                <a:latin typeface="Alte Haas Grotesk" charset="0"/>
                <a:ea typeface="Alte Haas Grotesk" charset="0"/>
                <a:cs typeface="Alte Haas Grotesk" charset="0"/>
              </a:rPr>
              <a:t>From Hexagonal to functional core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856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3228945"/>
            <a:ext cx="7540220" cy="400110"/>
          </a:xfrm>
          <a:prstGeom prst="rect">
            <a:avLst/>
          </a:prstGeom>
          <a:noFill/>
        </p:spPr>
        <p:txBody>
          <a:bodyPr wrap="square" rtlCol="0" anchor="ctr">
            <a:spAutoFit/>
          </a:bodyPr>
          <a:lstStyle/>
          <a:p>
            <a:pPr algn="ct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422272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9F8BB-1898-43B2-A24E-2906BA1053D1}"/>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More functional?</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2159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32" y="185008"/>
            <a:ext cx="10058400" cy="4916972"/>
          </a:xfrm>
          <a:prstGeom prst="rect">
            <a:avLst/>
          </a:prstGeom>
          <a:ln>
            <a:solidFill>
              <a:schemeClr val="bg1"/>
            </a:solidFill>
          </a:ln>
        </p:spPr>
      </p:pic>
      <p:pic>
        <p:nvPicPr>
          <p:cNvPr id="3" name="Image 1">
            <a:extLst>
              <a:ext uri="{FF2B5EF4-FFF2-40B4-BE49-F238E27FC236}">
                <a16:creationId xmlns:a16="http://schemas.microsoft.com/office/drawing/2014/main" id="{02DFD2A2-26FF-4424-8E41-2C5DE1323522}"/>
              </a:ext>
            </a:extLst>
          </p:cNvPr>
          <p:cNvPicPr>
            <a:picLocks noChangeAspect="1"/>
          </p:cNvPicPr>
          <p:nvPr/>
        </p:nvPicPr>
        <p:blipFill>
          <a:blip r:embed="rId4"/>
          <a:stretch>
            <a:fillRect/>
          </a:stretch>
        </p:blipFill>
        <p:spPr>
          <a:xfrm>
            <a:off x="296562" y="2693773"/>
            <a:ext cx="7014248" cy="3929449"/>
          </a:xfrm>
          <a:prstGeom prst="rect">
            <a:avLst/>
          </a:prstGeom>
          <a:ln>
            <a:solidFill>
              <a:schemeClr val="bg1"/>
            </a:solidFill>
          </a:ln>
        </p:spPr>
      </p:pic>
      <p:sp>
        <p:nvSpPr>
          <p:cNvPr id="4" name="Rectangle 3">
            <a:extLst>
              <a:ext uri="{FF2B5EF4-FFF2-40B4-BE49-F238E27FC236}">
                <a16:creationId xmlns:a16="http://schemas.microsoft.com/office/drawing/2014/main" id="{855DCD5F-5CD2-4267-9966-9CFFB28CAA72}"/>
              </a:ext>
            </a:extLst>
          </p:cNvPr>
          <p:cNvSpPr/>
          <p:nvPr/>
        </p:nvSpPr>
        <p:spPr>
          <a:xfrm>
            <a:off x="7310810" y="5887570"/>
            <a:ext cx="5192766" cy="338554"/>
          </a:xfrm>
          <a:prstGeom prst="rect">
            <a:avLst/>
          </a:prstGeom>
        </p:spPr>
        <p:txBody>
          <a:bodyPr wrap="square">
            <a:spAutoFit/>
          </a:bodyPr>
          <a:lstStyle/>
          <a:p>
            <a:r>
              <a:rPr lang="fr-FR" sz="1600" dirty="0">
                <a:hlinkClick r:id="rId5"/>
              </a:rPr>
              <a:t>https://blog.ploeh.dk/2018/03/26/the-maybe-functor/</a:t>
            </a:r>
            <a:endParaRPr lang="en-US" sz="1600" dirty="0"/>
          </a:p>
        </p:txBody>
      </p:sp>
    </p:spTree>
    <p:extLst>
      <p:ext uri="{BB962C8B-B14F-4D97-AF65-F5344CB8AC3E}">
        <p14:creationId xmlns:p14="http://schemas.microsoft.com/office/powerpoint/2010/main" val="563691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2536448"/>
            <a:ext cx="7540220" cy="1785104"/>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Maybe/option illustrated</a:t>
            </a:r>
          </a:p>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38201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58621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B4A46B-08B5-40F2-80CC-D131B3566476}"/>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620888" y="1811399"/>
            <a:ext cx="10707511" cy="3673990"/>
          </a:xfrm>
          <a:prstGeom prst="rect">
            <a:avLst/>
          </a:prstGeom>
        </p:spPr>
      </p:pic>
      <p:sp>
        <p:nvSpPr>
          <p:cNvPr id="13" name="Rectangle : coins arrondis 12">
            <a:extLst>
              <a:ext uri="{FF2B5EF4-FFF2-40B4-BE49-F238E27FC236}">
                <a16:creationId xmlns:a16="http://schemas.microsoft.com/office/drawing/2014/main" id="{BBF7ED8D-7FF1-456E-8883-CDF641720642}"/>
              </a:ext>
            </a:extLst>
          </p:cNvPr>
          <p:cNvSpPr/>
          <p:nvPr/>
        </p:nvSpPr>
        <p:spPr>
          <a:xfrm>
            <a:off x="1339143" y="4091375"/>
            <a:ext cx="8683871" cy="229782"/>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 coins arrondis 16">
            <a:extLst>
              <a:ext uri="{FF2B5EF4-FFF2-40B4-BE49-F238E27FC236}">
                <a16:creationId xmlns:a16="http://schemas.microsoft.com/office/drawing/2014/main" id="{309E4BA5-6CB8-4188-8A58-BD6C744CEC7B}"/>
              </a:ext>
            </a:extLst>
          </p:cNvPr>
          <p:cNvSpPr/>
          <p:nvPr/>
        </p:nvSpPr>
        <p:spPr>
          <a:xfrm>
            <a:off x="1702483" y="4357511"/>
            <a:ext cx="6154584" cy="26103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93C5ECD8-0F2B-4D80-AB03-DA2E62A49BFB}"/>
              </a:ext>
            </a:extLst>
          </p:cNvPr>
          <p:cNvSpPr txBox="1"/>
          <p:nvPr/>
        </p:nvSpPr>
        <p:spPr>
          <a:xfrm>
            <a:off x="7477830" y="3686091"/>
            <a:ext cx="2545184" cy="369332"/>
          </a:xfrm>
          <a:prstGeom prst="rect">
            <a:avLst/>
          </a:prstGeom>
          <a:noFill/>
        </p:spPr>
        <p:txBody>
          <a:bodyPr wrap="square" rtlCol="0">
            <a:spAutoFit/>
          </a:bodyPr>
          <a:lstStyle/>
          <a:p>
            <a:pPr algn="ctr"/>
            <a:r>
              <a:rPr lang="en-US" b="1" dirty="0">
                <a:solidFill>
                  <a:srgbClr val="92D050"/>
                </a:solidFill>
              </a:rPr>
              <a:t>Makes decisions</a:t>
            </a:r>
          </a:p>
        </p:txBody>
      </p:sp>
      <p:sp>
        <p:nvSpPr>
          <p:cNvPr id="20" name="ZoneTexte 19">
            <a:extLst>
              <a:ext uri="{FF2B5EF4-FFF2-40B4-BE49-F238E27FC236}">
                <a16:creationId xmlns:a16="http://schemas.microsoft.com/office/drawing/2014/main" id="{B13FF218-2BCB-414D-ABE4-F7AF52681127}"/>
              </a:ext>
            </a:extLst>
          </p:cNvPr>
          <p:cNvSpPr txBox="1"/>
          <p:nvPr/>
        </p:nvSpPr>
        <p:spPr>
          <a:xfrm>
            <a:off x="2060224" y="4607258"/>
            <a:ext cx="5796843" cy="369332"/>
          </a:xfrm>
          <a:prstGeom prst="rect">
            <a:avLst/>
          </a:prstGeom>
          <a:noFill/>
        </p:spPr>
        <p:txBody>
          <a:bodyPr wrap="square" rtlCol="0">
            <a:spAutoFit/>
          </a:bodyPr>
          <a:lstStyle/>
          <a:p>
            <a:pPr algn="ctr"/>
            <a:r>
              <a:rPr lang="en-US" b="1" dirty="0">
                <a:solidFill>
                  <a:schemeClr val="accent4"/>
                </a:solidFill>
              </a:rPr>
              <a:t>Imperative Shell acts upon these decisions</a:t>
            </a:r>
          </a:p>
        </p:txBody>
      </p:sp>
      <p:sp>
        <p:nvSpPr>
          <p:cNvPr id="8" name="TextBox 9">
            <a:extLst>
              <a:ext uri="{FF2B5EF4-FFF2-40B4-BE49-F238E27FC236}">
                <a16:creationId xmlns:a16="http://schemas.microsoft.com/office/drawing/2014/main" id="{3EE52737-06FB-4B94-BB4B-6B8AF8960114}"/>
              </a:ext>
            </a:extLst>
          </p:cNvPr>
          <p:cNvSpPr txBox="1"/>
          <p:nvPr/>
        </p:nvSpPr>
        <p:spPr>
          <a:xfrm>
            <a:off x="164756" y="-256753"/>
            <a:ext cx="11862487" cy="113877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a:t>
            </a:r>
            <a:r>
              <a:rPr lang="en-GB" sz="4000" b="1" cap="all" dirty="0" err="1">
                <a:solidFill>
                  <a:schemeClr val="bg1"/>
                </a:solidFill>
                <a:latin typeface="Alte Haas Grotesk" charset="0"/>
                <a:ea typeface="Alte Haas Grotesk" charset="0"/>
                <a:cs typeface="Alte Haas Grotesk" charset="0"/>
              </a:rPr>
              <a:t>Theater</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9617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07EBD-8E44-4897-8D05-D9D739B8F424}"/>
              </a:ext>
            </a:extLst>
          </p:cNvPr>
          <p:cNvSpPr txBox="1"/>
          <p:nvPr/>
        </p:nvSpPr>
        <p:spPr>
          <a:xfrm>
            <a:off x="893328" y="2690336"/>
            <a:ext cx="10405344" cy="1477328"/>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How to cope with multiple I/O </a:t>
            </a:r>
            <a:r>
              <a:rPr lang="en-GB" sz="4500" b="1" cap="all" dirty="0">
                <a:solidFill>
                  <a:srgbClr val="D1A2D0"/>
                </a:solidFill>
                <a:latin typeface="Alte Haas Grotesk" charset="0"/>
                <a:ea typeface="Alte Haas Grotesk" charset="0"/>
                <a:cs typeface="Alte Haas Grotesk" charset="0"/>
              </a:rPr>
              <a:t>in sequence?</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260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63"/>
          <a:stretch/>
        </p:blipFill>
        <p:spPr>
          <a:xfrm>
            <a:off x="0" y="0"/>
            <a:ext cx="10058400" cy="53456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760" y="3429001"/>
            <a:ext cx="5956668" cy="3238882"/>
          </a:xfrm>
          <a:prstGeom prst="rect">
            <a:avLst/>
          </a:prstGeom>
          <a:ln>
            <a:solidFill>
              <a:schemeClr val="tx1"/>
            </a:solidFill>
          </a:ln>
        </p:spPr>
      </p:pic>
      <p:pic>
        <p:nvPicPr>
          <p:cNvPr id="5" name="Picture 4">
            <a:extLst>
              <a:ext uri="{FF2B5EF4-FFF2-40B4-BE49-F238E27FC236}">
                <a16:creationId xmlns:a16="http://schemas.microsoft.com/office/drawing/2014/main" id="{877EF772-B817-4364-828F-4784FAD3F8F9}"/>
              </a:ext>
            </a:extLst>
          </p:cNvPr>
          <p:cNvPicPr>
            <a:picLocks noChangeAspect="1"/>
          </p:cNvPicPr>
          <p:nvPr/>
        </p:nvPicPr>
        <p:blipFill rotWithShape="1">
          <a:blip r:embed="rId5">
            <a:extLst>
              <a:ext uri="{28A0092B-C50C-407E-A947-70E740481C1C}">
                <a14:useLocalDpi xmlns:a14="http://schemas.microsoft.com/office/drawing/2010/main" val="0"/>
              </a:ext>
            </a:extLst>
          </a:blip>
          <a:srcRect l="13790" t="4009" r="11114" b="10906"/>
          <a:stretch/>
        </p:blipFill>
        <p:spPr>
          <a:xfrm>
            <a:off x="2042159" y="4289014"/>
            <a:ext cx="2402841" cy="2042160"/>
          </a:xfrm>
          <a:prstGeom prst="rect">
            <a:avLst/>
          </a:prstGeom>
          <a:ln>
            <a:solidFill>
              <a:schemeClr val="bg1"/>
            </a:solidFill>
          </a:ln>
        </p:spPr>
      </p:pic>
    </p:spTree>
    <p:extLst>
      <p:ext uri="{BB962C8B-B14F-4D97-AF65-F5344CB8AC3E}">
        <p14:creationId xmlns:p14="http://schemas.microsoft.com/office/powerpoint/2010/main" val="359344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grpSp>
        <p:nvGrpSpPr>
          <p:cNvPr id="7" name="Group 6">
            <a:extLst>
              <a:ext uri="{FF2B5EF4-FFF2-40B4-BE49-F238E27FC236}">
                <a16:creationId xmlns:a16="http://schemas.microsoft.com/office/drawing/2014/main" id="{F5FB90D4-A024-436D-A6BF-727DCE2CB4D6}"/>
              </a:ext>
            </a:extLst>
          </p:cNvPr>
          <p:cNvGrpSpPr/>
          <p:nvPr/>
        </p:nvGrpSpPr>
        <p:grpSpPr>
          <a:xfrm>
            <a:off x="706300" y="1351468"/>
            <a:ext cx="10779401" cy="5105825"/>
            <a:chOff x="640953" y="1351468"/>
            <a:chExt cx="10779401" cy="5105825"/>
          </a:xfrm>
        </p:grpSpPr>
        <p:pic>
          <p:nvPicPr>
            <p:cNvPr id="6" name="Picture 5">
              <a:extLst>
                <a:ext uri="{FF2B5EF4-FFF2-40B4-BE49-F238E27FC236}">
                  <a16:creationId xmlns:a16="http://schemas.microsoft.com/office/drawing/2014/main" id="{F8B721BA-3242-44C4-8FDC-F4FEC27485F2}"/>
                </a:ext>
              </a:extLst>
            </p:cNvPr>
            <p:cNvPicPr>
              <a:picLocks noChangeAspect="1"/>
            </p:cNvPicPr>
            <p:nvPr/>
          </p:nvPicPr>
          <p:blipFill>
            <a:blip r:embed="rId3"/>
            <a:stretch>
              <a:fillRect/>
            </a:stretch>
          </p:blipFill>
          <p:spPr>
            <a:xfrm>
              <a:off x="2812648" y="2802328"/>
              <a:ext cx="8607706" cy="3654965"/>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3" y="1351468"/>
              <a:ext cx="4085376" cy="2458034"/>
            </a:xfrm>
            <a:prstGeom prst="rect">
              <a:avLst/>
            </a:prstGeom>
            <a:ln w="6350">
              <a:solidFill>
                <a:schemeClr val="bg1"/>
              </a:solidFill>
            </a:ln>
          </p:spPr>
        </p:pic>
      </p:grpSp>
    </p:spTree>
    <p:extLst>
      <p:ext uri="{BB962C8B-B14F-4D97-AF65-F5344CB8AC3E}">
        <p14:creationId xmlns:p14="http://schemas.microsoft.com/office/powerpoint/2010/main" val="193446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7513-4F55-4C59-9EF2-A3B012E8DDFE}"/>
              </a:ext>
            </a:extLst>
          </p:cNvPr>
          <p:cNvPicPr>
            <a:picLocks noChangeAspect="1"/>
          </p:cNvPicPr>
          <p:nvPr/>
        </p:nvPicPr>
        <p:blipFill>
          <a:blip r:embed="rId3"/>
          <a:stretch>
            <a:fillRect/>
          </a:stretch>
        </p:blipFill>
        <p:spPr>
          <a:xfrm>
            <a:off x="3626734" y="1794076"/>
            <a:ext cx="8025539" cy="4473251"/>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00" y="1351468"/>
            <a:ext cx="4085376" cy="2458034"/>
          </a:xfrm>
          <a:prstGeom prst="rect">
            <a:avLst/>
          </a:prstGeom>
          <a:ln w="6350">
            <a:solidFill>
              <a:schemeClr val="bg1"/>
            </a:solidFill>
          </a:ln>
        </p:spPr>
      </p:pic>
      <p:sp>
        <p:nvSpPr>
          <p:cNvPr id="5" name="TextBox 9">
            <a:extLst>
              <a:ext uri="{FF2B5EF4-FFF2-40B4-BE49-F238E27FC236}">
                <a16:creationId xmlns:a16="http://schemas.microsoft.com/office/drawing/2014/main" id="{B810DC68-C536-4C31-BB05-5BF77106B432}"/>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355838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pic>
        <p:nvPicPr>
          <p:cNvPr id="21" name="Picture 20">
            <a:extLst>
              <a:ext uri="{FF2B5EF4-FFF2-40B4-BE49-F238E27FC236}">
                <a16:creationId xmlns:a16="http://schemas.microsoft.com/office/drawing/2014/main" id="{DF71A795-A5E1-4AF3-98A8-4BB1E4EDD99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921875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pic>
        <p:nvPicPr>
          <p:cNvPr id="19" name="Picture 18">
            <a:extLst>
              <a:ext uri="{FF2B5EF4-FFF2-40B4-BE49-F238E27FC236}">
                <a16:creationId xmlns:a16="http://schemas.microsoft.com/office/drawing/2014/main" id="{0BE65331-EC54-4D8F-B8D4-9708A258CB2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8" name="Rectangle : coins arrondis 33">
            <a:extLst>
              <a:ext uri="{FF2B5EF4-FFF2-40B4-BE49-F238E27FC236}">
                <a16:creationId xmlns:a16="http://schemas.microsoft.com/office/drawing/2014/main" id="{8A55675B-DDCE-4C62-81BE-EA417825C4E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43745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450D6A0B-2303-4861-A307-8BCC4AB8D1F6}"/>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53372FD-547F-4027-9A29-BCD9FF9E21DA}"/>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706F1BE5-A64D-49FF-A022-E29AE55B3527}"/>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382536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 coins arrondis 34">
            <a:extLst>
              <a:ext uri="{FF2B5EF4-FFF2-40B4-BE49-F238E27FC236}">
                <a16:creationId xmlns:a16="http://schemas.microsoft.com/office/drawing/2014/main" id="{F295DDCA-9354-4C85-957B-10E8B3FEBE37}"/>
              </a:ext>
            </a:extLst>
          </p:cNvPr>
          <p:cNvSpPr/>
          <p:nvPr/>
        </p:nvSpPr>
        <p:spPr>
          <a:xfrm>
            <a:off x="2464348" y="4982965"/>
            <a:ext cx="8604000" cy="7200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7" name="ZoneTexte 15">
            <a:extLst>
              <a:ext uri="{FF2B5EF4-FFF2-40B4-BE49-F238E27FC236}">
                <a16:creationId xmlns:a16="http://schemas.microsoft.com/office/drawing/2014/main" id="{A1B15900-ABF5-42B9-BAE0-82AFA0A7AAB3}"/>
              </a:ext>
            </a:extLst>
          </p:cNvPr>
          <p:cNvSpPr txBox="1"/>
          <p:nvPr/>
        </p:nvSpPr>
        <p:spPr>
          <a:xfrm>
            <a:off x="8206001" y="4628564"/>
            <a:ext cx="265833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Acts upon these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B7E239F9-6020-4988-A26C-1AE25F850083}"/>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1CF0EBD-9E88-467A-BA7A-BED289D30E73}"/>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AEBFD8FF-6BED-4CA2-8D3E-74E01B5D75AA}"/>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152108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1CF018-9B70-4DAC-A7EB-CA74A21CE847}"/>
              </a:ext>
            </a:extLst>
          </p:cNvPr>
          <p:cNvSpPr txBox="1"/>
          <p:nvPr/>
        </p:nvSpPr>
        <p:spPr>
          <a:xfrm>
            <a:off x="1129577" y="2839515"/>
            <a:ext cx="9932846" cy="707886"/>
          </a:xfrm>
          <a:prstGeom prst="rect">
            <a:avLst/>
          </a:prstGeom>
          <a:noFill/>
        </p:spPr>
        <p:txBody>
          <a:bodyPr wrap="square" rtlCol="0" anchor="ctr">
            <a:spAutoFit/>
          </a:bodyPr>
          <a:lstStyle/>
          <a:p>
            <a:pPr algn="ctr"/>
            <a:r>
              <a:rPr lang="en-GB" sz="4000" b="1" cap="all">
                <a:solidFill>
                  <a:schemeClr val="bg1"/>
                </a:solidFill>
                <a:latin typeface="Alte Haas Grotesk" charset="0"/>
                <a:ea typeface="Alte Haas Grotesk" charset="0"/>
                <a:cs typeface="Alte Haas Grotesk" charset="0"/>
              </a:rPr>
              <a:t>To sum-up</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49177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099337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678402552"/>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4" name="TextBox 3">
            <a:extLst>
              <a:ext uri="{FF2B5EF4-FFF2-40B4-BE49-F238E27FC236}">
                <a16:creationId xmlns:a16="http://schemas.microsoft.com/office/drawing/2014/main" id="{8771DB3A-867F-4710-AA5A-E9392F3EBF20}"/>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238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625592019"/>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77C9241B-FCB3-4017-87FC-F0422E3950EC}"/>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19561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19409176"/>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B1AA04FB-01BB-41F7-97EA-6912C24514B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566598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44879795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AFFB4E6B-1135-414D-8CE0-3AECA9FDFB2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06987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80030427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372C2243-5780-463A-923B-BDF9A5FC80C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9017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1752824" y="2398980"/>
            <a:ext cx="8686353"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celery and chocolate?!?</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161362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1075669"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2 options related to </a:t>
            </a:r>
            <a:r>
              <a:rPr lang="en-US" sz="3200" b="1" cap="all" dirty="0">
                <a:solidFill>
                  <a:schemeClr val="bg1"/>
                </a:solidFill>
                <a:latin typeface="Alte Haas Grotesk" panose="02000503000000020004" pitchFamily="2" charset="0"/>
              </a:rPr>
              <a:t>2 different paradigms</a:t>
            </a:r>
            <a:r>
              <a:rPr lang="en-US" sz="3200" b="1" cap="all" dirty="0">
                <a:solidFill>
                  <a:srgbClr val="D1A2D0"/>
                </a:solidFill>
                <a:latin typeface="Alte Haas Grotesk" panose="02000503000000020004" pitchFamily="2" charset="0"/>
              </a:rPr>
              <a:t>?</a:t>
            </a:r>
            <a:endParaRPr lang="en-GB" sz="3200" b="1" cap="all" dirty="0">
              <a:solidFill>
                <a:srgbClr val="D1A2D0"/>
              </a:solidFill>
              <a:latin typeface="Alte Haas Grotesk" panose="02000503000000020004" pitchFamily="2" charset="0"/>
            </a:endParaRPr>
          </a:p>
        </p:txBody>
      </p:sp>
      <p:pic>
        <p:nvPicPr>
          <p:cNvPr id="13" name="Picture 12">
            <a:extLst>
              <a:ext uri="{FF2B5EF4-FFF2-40B4-BE49-F238E27FC236}">
                <a16:creationId xmlns:a16="http://schemas.microsoft.com/office/drawing/2014/main" id="{A39C37D9-F57B-4DBC-AF98-ECADC7454F01}"/>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4191200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7440-D20D-452F-88D8-B774E895DDD5}"/>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chemeClr val="bg1"/>
                </a:solidFill>
                <a:latin typeface="Alte Haas Grotesk" panose="02000503000000020004" pitchFamily="2" charset="0"/>
              </a:rPr>
              <a:t>OK...</a:t>
            </a:r>
            <a:endParaRPr lang="en-GB" sz="3200" b="1" cap="all" dirty="0">
              <a:solidFill>
                <a:srgbClr val="D1A2D0"/>
              </a:solidFill>
              <a:latin typeface="Alte Haas Grotesk" panose="02000503000000020004" pitchFamily="2" charset="0"/>
            </a:endParaRPr>
          </a:p>
        </p:txBody>
      </p:sp>
    </p:spTree>
    <p:extLst>
      <p:ext uri="{BB962C8B-B14F-4D97-AF65-F5344CB8AC3E}">
        <p14:creationId xmlns:p14="http://schemas.microsoft.com/office/powerpoint/2010/main" val="78757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523B23-1CDC-4385-A033-B8282FAF6039}"/>
              </a:ext>
            </a:extLst>
          </p:cNvPr>
          <p:cNvSpPr txBox="1"/>
          <p:nvPr/>
        </p:nvSpPr>
        <p:spPr>
          <a:xfrm>
            <a:off x="893328" y="2344088"/>
            <a:ext cx="10405344" cy="2862322"/>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Last but not least… </a:t>
            </a:r>
          </a:p>
          <a:p>
            <a:pPr algn="ctr"/>
            <a:br>
              <a:rPr lang="en-GB" sz="4500" b="1" cap="all" dirty="0">
                <a:solidFill>
                  <a:schemeClr val="bg1"/>
                </a:solidFill>
                <a:latin typeface="Alte Haas Grotesk" charset="0"/>
                <a:ea typeface="Alte Haas Grotesk" charset="0"/>
                <a:cs typeface="Alte Haas Grotesk" charset="0"/>
              </a:rPr>
            </a:br>
            <a:r>
              <a:rPr lang="en-GB" sz="4500" b="1" cap="all" dirty="0">
                <a:solidFill>
                  <a:srgbClr val="942292"/>
                </a:solidFill>
                <a:latin typeface="Alte Haas Grotesk" charset="0"/>
                <a:ea typeface="Alte Haas Grotesk" charset="0"/>
                <a:cs typeface="Alte Haas Grotesk" charset="0"/>
              </a:rPr>
              <a:t>”beyond” Hexagonal architecture?!?</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216473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38CF0D-16AA-4913-8752-329FC0589F6F}"/>
              </a:ext>
            </a:extLst>
          </p:cNvPr>
          <p:cNvSpPr txBox="1"/>
          <p:nvPr/>
        </p:nvSpPr>
        <p:spPr>
          <a:xfrm>
            <a:off x="893328" y="3036585"/>
            <a:ext cx="10405344" cy="784830"/>
          </a:xfrm>
          <a:prstGeom prst="rect">
            <a:avLst/>
          </a:prstGeom>
          <a:noFill/>
        </p:spPr>
        <p:txBody>
          <a:bodyPr wrap="square" rtlCol="0">
            <a:spAutoFit/>
          </a:bodyPr>
          <a:lstStyle/>
          <a:p>
            <a:pPr algn="ctr"/>
            <a:r>
              <a:rPr lang="en-GB" sz="4500" b="1" cap="all" dirty="0">
                <a:solidFill>
                  <a:srgbClr val="942292"/>
                </a:solidFill>
                <a:latin typeface="Alte Haas Grotesk" charset="0"/>
                <a:ea typeface="Alte Haas Grotesk" charset="0"/>
                <a:cs typeface="Alte Haas Grotesk" charset="0"/>
              </a:rPr>
              <a:t>we have a question for YOU</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56939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8376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11698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Tree>
    <p:extLst>
      <p:ext uri="{BB962C8B-B14F-4D97-AF65-F5344CB8AC3E}">
        <p14:creationId xmlns:p14="http://schemas.microsoft.com/office/powerpoint/2010/main" val="3696789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-NO-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want to stick to Alistair original  motivations (i.e. technological)</a:t>
            </a:r>
            <a:br>
              <a:rPr lang="en-GB" sz="1600" dirty="0">
                <a:solidFill>
                  <a:schemeClr val="bg1"/>
                </a:solidFill>
                <a:latin typeface="Alte Haas Grotesk" panose="02000503000000020004" pitchFamily="2" charset="0"/>
              </a:rPr>
            </a:br>
            <a:br>
              <a:rPr lang="en-GB" sz="1600" dirty="0">
                <a:solidFill>
                  <a:schemeClr val="bg1"/>
                </a:solidFill>
                <a:latin typeface="Alte Haas Grotesk" panose="02000503000000020004" pitchFamily="2" charset="0"/>
              </a:rPr>
            </a:br>
            <a:r>
              <a:rPr lang="en-GB" sz="1600" dirty="0">
                <a:solidFill>
                  <a:schemeClr val="bg1"/>
                </a:solidFill>
                <a:latin typeface="Alte Haas Grotesk" panose="02000503000000020004" pitchFamily="2" charset="0"/>
                <a:sym typeface="Wingdings" panose="05000000000000000000" pitchFamily="2" charset="2"/>
              </a:rPr>
              <a:t></a:t>
            </a:r>
            <a:r>
              <a:rPr lang="en-GB" sz="1600" dirty="0">
                <a:solidFill>
                  <a:schemeClr val="bg1"/>
                </a:solidFill>
                <a:latin typeface="Alte Haas Grotesk" panose="02000503000000020004" pitchFamily="2" charset="0"/>
              </a:rPr>
              <a:t> 1 port-adapter per technology</a:t>
            </a:r>
          </a:p>
        </p:txBody>
      </p:sp>
    </p:spTree>
    <p:extLst>
      <p:ext uri="{BB962C8B-B14F-4D97-AF65-F5344CB8AC3E}">
        <p14:creationId xmlns:p14="http://schemas.microsoft.com/office/powerpoint/2010/main" val="2520340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444979"/>
            <a:ext cx="6462702" cy="4594577"/>
          </a:xfrm>
          <a:prstGeom prst="rect">
            <a:avLst/>
          </a:prstGeom>
          <a:ln>
            <a:solidFill>
              <a:schemeClr val="bg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323439"/>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And if we vote no…</a:t>
            </a:r>
            <a:endParaRPr lang="en-GB" sz="1050" b="1" cap="all" dirty="0">
              <a:solidFill>
                <a:schemeClr val="bg1"/>
              </a:solidFill>
              <a:latin typeface="Alte Haas Grotesk" charset="0"/>
              <a:ea typeface="Alte Haas Grotesk" charset="0"/>
              <a:cs typeface="Alte Haas Grotesk"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720667" y="4114800"/>
            <a:ext cx="1862668" cy="2213824"/>
          </a:xfrm>
          <a:prstGeom prst="rect">
            <a:avLst/>
          </a:prstGeom>
          <a:noFill/>
        </p:spPr>
        <p:txBody>
          <a:bodyPr wrap="square" rtlCol="0">
            <a:normAutofit fontScale="62500" lnSpcReduction="20000"/>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
        <p:nvSpPr>
          <p:cNvPr id="9" name="TextBox 8">
            <a:extLst>
              <a:ext uri="{FF2B5EF4-FFF2-40B4-BE49-F238E27FC236}">
                <a16:creationId xmlns:a16="http://schemas.microsoft.com/office/drawing/2014/main" id="{11738060-DD5E-4D89-8DF1-BFD38D86D48D}"/>
              </a:ext>
            </a:extLst>
          </p:cNvPr>
          <p:cNvSpPr txBox="1"/>
          <p:nvPr/>
        </p:nvSpPr>
        <p:spPr>
          <a:xfrm>
            <a:off x="2228946" y="2203420"/>
            <a:ext cx="7676441" cy="1754326"/>
          </a:xfrm>
          <a:prstGeom prst="rect">
            <a:avLst/>
          </a:prstGeom>
          <a:noFill/>
        </p:spPr>
        <p:txBody>
          <a:bodyPr wrap="square" rtlCol="0" anchor="ctr">
            <a:spAutoFit/>
          </a:bodyPr>
          <a:lstStyle/>
          <a:p>
            <a:pPr algn="ctr"/>
            <a:r>
              <a:rPr lang="en-GB" sz="3600" b="1" cap="all" dirty="0">
                <a:solidFill>
                  <a:srgbClr val="D1A2D0"/>
                </a:solidFill>
                <a:latin typeface="Alte Haas Grotesk" panose="02000503000000020004" pitchFamily="2" charset="0"/>
              </a:rPr>
              <a:t>The DDD community has to find new name(s) for all  our usages</a:t>
            </a:r>
            <a:endParaRPr lang="en-GB" sz="3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8AC08-9C03-4C5C-9843-3D3BB33363F0}"/>
              </a:ext>
            </a:extLst>
          </p:cNvPr>
          <p:cNvSpPr txBox="1"/>
          <p:nvPr/>
        </p:nvSpPr>
        <p:spPr>
          <a:xfrm>
            <a:off x="135924" y="3036585"/>
            <a:ext cx="11862487"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Thank you!</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235620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330201" y="511886"/>
            <a:ext cx="10988039"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Some references</a:t>
            </a:r>
            <a:endParaRPr lang="en-GB" sz="1200" b="1" cap="all" dirty="0">
              <a:solidFill>
                <a:schemeClr val="bg1"/>
              </a:solidFill>
              <a:latin typeface="Alte Haas Grotesk" charset="0"/>
              <a:ea typeface="Alte Haas Grotesk" charset="0"/>
              <a:cs typeface="Alte Haas Grotesk" charset="0"/>
            </a:endParaRPr>
          </a:p>
        </p:txBody>
      </p:sp>
      <p:grpSp>
        <p:nvGrpSpPr>
          <p:cNvPr id="17" name="Group 16">
            <a:extLst>
              <a:ext uri="{FF2B5EF4-FFF2-40B4-BE49-F238E27FC236}">
                <a16:creationId xmlns:a16="http://schemas.microsoft.com/office/drawing/2014/main" id="{FBFF5DC6-498E-43FC-A0B5-9AE44135D58F}"/>
              </a:ext>
            </a:extLst>
          </p:cNvPr>
          <p:cNvGrpSpPr/>
          <p:nvPr/>
        </p:nvGrpSpPr>
        <p:grpSpPr>
          <a:xfrm>
            <a:off x="3926361" y="4231686"/>
            <a:ext cx="3795719" cy="589749"/>
            <a:chOff x="4743926" y="5436935"/>
            <a:chExt cx="3795719" cy="589749"/>
          </a:xfrm>
        </p:grpSpPr>
        <p:sp>
          <p:nvSpPr>
            <p:cNvPr id="3" name="Rectangle 2">
              <a:extLst>
                <a:ext uri="{FF2B5EF4-FFF2-40B4-BE49-F238E27FC236}">
                  <a16:creationId xmlns:a16="http://schemas.microsoft.com/office/drawing/2014/main" id="{CE858CF2-03F2-400E-A844-AE1C0DF4D202}"/>
                </a:ext>
              </a:extLst>
            </p:cNvPr>
            <p:cNvSpPr/>
            <p:nvPr/>
          </p:nvSpPr>
          <p:spPr>
            <a:xfrm>
              <a:off x="4743926" y="5436935"/>
              <a:ext cx="3795719" cy="307777"/>
            </a:xfrm>
            <a:prstGeom prst="rect">
              <a:avLst/>
            </a:prstGeom>
          </p:spPr>
          <p:txBody>
            <a:bodyPr wrap="none">
              <a:spAutoFit/>
            </a:bodyPr>
            <a:lstStyle/>
            <a:p>
              <a:pPr algn="ctr"/>
              <a:r>
                <a:rPr lang="fr-FR" sz="1400" b="1" cap="all" dirty="0">
                  <a:solidFill>
                    <a:schemeClr val="accent4"/>
                  </a:solidFill>
                  <a:latin typeface="Helvetica Neue"/>
                </a:rPr>
                <a:t>The </a:t>
              </a:r>
              <a:r>
                <a:rPr lang="fr-FR" sz="1400" b="1" cap="all" dirty="0" err="1">
                  <a:solidFill>
                    <a:schemeClr val="accent4"/>
                  </a:solidFill>
                  <a:latin typeface="Helvetica Neue"/>
                </a:rPr>
                <a:t>Maybe</a:t>
              </a:r>
              <a:r>
                <a:rPr lang="fr-FR" sz="1400" b="1" cap="all" dirty="0">
                  <a:solidFill>
                    <a:schemeClr val="accent4"/>
                  </a:solidFill>
                  <a:latin typeface="Helvetica Neue"/>
                </a:rPr>
                <a:t> </a:t>
              </a:r>
              <a:r>
                <a:rPr lang="fr-FR" sz="1400" b="1" cap="all" dirty="0" err="1">
                  <a:solidFill>
                    <a:schemeClr val="accent4"/>
                  </a:solidFill>
                  <a:latin typeface="Helvetica Neue"/>
                </a:rPr>
                <a:t>functor</a:t>
              </a:r>
              <a:r>
                <a:rPr lang="fr-FR" sz="1400" b="1" cap="all" dirty="0">
                  <a:solidFill>
                    <a:schemeClr val="accent4"/>
                  </a:solidFill>
                  <a:latin typeface="Helvetica Neue"/>
                </a:rPr>
                <a:t> </a:t>
              </a:r>
              <a:r>
                <a:rPr lang="en-US" sz="1400" b="1" cap="all" dirty="0">
                  <a:solidFill>
                    <a:schemeClr val="accent4"/>
                  </a:solidFill>
                  <a:latin typeface="Helvetica Neue"/>
                </a:rPr>
                <a:t>- Mark Seemann</a:t>
              </a:r>
              <a:endParaRPr lang="fr-FR" sz="1400" b="1" cap="all" dirty="0">
                <a:solidFill>
                  <a:schemeClr val="accent4"/>
                </a:solidFill>
                <a:latin typeface="Helvetica Neue"/>
              </a:endParaRPr>
            </a:p>
          </p:txBody>
        </p:sp>
        <p:sp>
          <p:nvSpPr>
            <p:cNvPr id="4" name="Rectangle 3">
              <a:extLst>
                <a:ext uri="{FF2B5EF4-FFF2-40B4-BE49-F238E27FC236}">
                  <a16:creationId xmlns:a16="http://schemas.microsoft.com/office/drawing/2014/main" id="{1D1C7136-24B3-49D8-8E8C-5459ECA1FFB1}"/>
                </a:ext>
              </a:extLst>
            </p:cNvPr>
            <p:cNvSpPr/>
            <p:nvPr/>
          </p:nvSpPr>
          <p:spPr>
            <a:xfrm>
              <a:off x="4832187" y="5749685"/>
              <a:ext cx="3619196" cy="276999"/>
            </a:xfrm>
            <a:prstGeom prst="rect">
              <a:avLst/>
            </a:prstGeom>
          </p:spPr>
          <p:txBody>
            <a:bodyPr wrap="none">
              <a:spAutoFit/>
            </a:bodyPr>
            <a:lstStyle/>
            <a:p>
              <a:pPr algn="ctr"/>
              <a:r>
                <a:rPr lang="fr-FR" sz="1200" dirty="0">
                  <a:solidFill>
                    <a:schemeClr val="bg1"/>
                  </a:solidFill>
                </a:rPr>
                <a:t>https://blog.ploeh.dk/2018/03/26/the-maybe-functor/</a:t>
              </a:r>
              <a:endParaRPr lang="en-US" sz="1200" dirty="0">
                <a:solidFill>
                  <a:schemeClr val="bg1"/>
                </a:solidFill>
              </a:endParaRPr>
            </a:p>
          </p:txBody>
        </p:sp>
      </p:grpSp>
      <p:grpSp>
        <p:nvGrpSpPr>
          <p:cNvPr id="15" name="Group 14">
            <a:extLst>
              <a:ext uri="{FF2B5EF4-FFF2-40B4-BE49-F238E27FC236}">
                <a16:creationId xmlns:a16="http://schemas.microsoft.com/office/drawing/2014/main" id="{9D6FAE3E-8F5F-4E8A-94EC-C31C068A9C32}"/>
              </a:ext>
            </a:extLst>
          </p:cNvPr>
          <p:cNvGrpSpPr/>
          <p:nvPr/>
        </p:nvGrpSpPr>
        <p:grpSpPr>
          <a:xfrm>
            <a:off x="2682531" y="2939830"/>
            <a:ext cx="6283378" cy="636840"/>
            <a:chOff x="3500096" y="3083814"/>
            <a:chExt cx="6283378" cy="636840"/>
          </a:xfrm>
        </p:grpSpPr>
        <p:sp>
          <p:nvSpPr>
            <p:cNvPr id="7" name="Rectangle 6">
              <a:extLst>
                <a:ext uri="{FF2B5EF4-FFF2-40B4-BE49-F238E27FC236}">
                  <a16:creationId xmlns:a16="http://schemas.microsoft.com/office/drawing/2014/main" id="{66C107B7-8D9C-49FA-B22C-ACC45905AB2E}"/>
                </a:ext>
              </a:extLst>
            </p:cNvPr>
            <p:cNvSpPr/>
            <p:nvPr/>
          </p:nvSpPr>
          <p:spPr>
            <a:xfrm>
              <a:off x="3500096" y="3443655"/>
              <a:ext cx="6283378" cy="276999"/>
            </a:xfrm>
            <a:prstGeom prst="rect">
              <a:avLst/>
            </a:prstGeom>
          </p:spPr>
          <p:txBody>
            <a:bodyPr wrap="square">
              <a:spAutoFit/>
            </a:bodyPr>
            <a:lstStyle/>
            <a:p>
              <a:pPr algn="ctr"/>
              <a:r>
                <a:rPr lang="fr-FR" sz="1200" dirty="0">
                  <a:solidFill>
                    <a:schemeClr val="bg1"/>
                  </a:solidFill>
                </a:rPr>
                <a:t>https://thinkbeforecoding.com/post/2018/01/25/functional-core</a:t>
              </a:r>
              <a:endParaRPr lang="en-US" sz="1200" dirty="0">
                <a:solidFill>
                  <a:schemeClr val="bg1"/>
                </a:solidFill>
              </a:endParaRPr>
            </a:p>
          </p:txBody>
        </p:sp>
        <p:sp>
          <p:nvSpPr>
            <p:cNvPr id="8" name="Rectangle 7">
              <a:extLst>
                <a:ext uri="{FF2B5EF4-FFF2-40B4-BE49-F238E27FC236}">
                  <a16:creationId xmlns:a16="http://schemas.microsoft.com/office/drawing/2014/main" id="{9B766215-E060-4480-BF4C-05A3DA70A78E}"/>
                </a:ext>
              </a:extLst>
            </p:cNvPr>
            <p:cNvSpPr/>
            <p:nvPr/>
          </p:nvSpPr>
          <p:spPr>
            <a:xfrm>
              <a:off x="5072285" y="3083814"/>
              <a:ext cx="3139001" cy="307777"/>
            </a:xfrm>
            <a:prstGeom prst="rect">
              <a:avLst/>
            </a:prstGeom>
          </p:spPr>
          <p:txBody>
            <a:bodyPr wrap="none">
              <a:spAutoFit/>
            </a:bodyPr>
            <a:lstStyle/>
            <a:p>
              <a:pPr algn="ctr"/>
              <a:r>
                <a:rPr lang="fr-FR" sz="1400" b="1" cap="all" dirty="0">
                  <a:solidFill>
                    <a:schemeClr val="accent4"/>
                  </a:solidFill>
                  <a:latin typeface="Helvetica Neue"/>
                </a:rPr>
                <a:t>Functional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en-US" sz="1400" b="1" cap="all" dirty="0">
                  <a:solidFill>
                    <a:schemeClr val="accent4"/>
                  </a:solidFill>
                  <a:latin typeface="Helvetica Neue"/>
                </a:rPr>
                <a:t>- Jérémie Chassaing</a:t>
              </a:r>
              <a:endParaRPr lang="fr-FR" sz="1400" b="1" cap="all" dirty="0">
                <a:solidFill>
                  <a:schemeClr val="accent4"/>
                </a:solidFill>
                <a:latin typeface="Helvetica Neue"/>
              </a:endParaRPr>
            </a:p>
          </p:txBody>
        </p:sp>
      </p:grpSp>
      <p:pic>
        <p:nvPicPr>
          <p:cNvPr id="6" name="Picture 5">
            <a:extLst>
              <a:ext uri="{FF2B5EF4-FFF2-40B4-BE49-F238E27FC236}">
                <a16:creationId xmlns:a16="http://schemas.microsoft.com/office/drawing/2014/main" id="{3B506ECE-AE11-4EA8-A57D-D62121EF26D6}"/>
              </a:ext>
            </a:extLst>
          </p:cNvPr>
          <p:cNvPicPr>
            <a:picLocks noChangeAspect="1"/>
          </p:cNvPicPr>
          <p:nvPr/>
        </p:nvPicPr>
        <p:blipFill>
          <a:blip r:embed="rId3"/>
          <a:stretch>
            <a:fillRect/>
          </a:stretch>
        </p:blipFill>
        <p:spPr>
          <a:xfrm>
            <a:off x="8965909" y="1085291"/>
            <a:ext cx="1712652" cy="1600332"/>
          </a:xfrm>
          <a:prstGeom prst="rect">
            <a:avLst/>
          </a:prstGeom>
        </p:spPr>
      </p:pic>
      <p:grpSp>
        <p:nvGrpSpPr>
          <p:cNvPr id="18" name="Group 17">
            <a:extLst>
              <a:ext uri="{FF2B5EF4-FFF2-40B4-BE49-F238E27FC236}">
                <a16:creationId xmlns:a16="http://schemas.microsoft.com/office/drawing/2014/main" id="{533980BC-8E7B-40D2-A02D-77564D3AA16A}"/>
              </a:ext>
            </a:extLst>
          </p:cNvPr>
          <p:cNvGrpSpPr/>
          <p:nvPr/>
        </p:nvGrpSpPr>
        <p:grpSpPr>
          <a:xfrm>
            <a:off x="1477713" y="1577680"/>
            <a:ext cx="8693014" cy="707134"/>
            <a:chOff x="2295278" y="1738379"/>
            <a:chExt cx="8693014" cy="707134"/>
          </a:xfrm>
        </p:grpSpPr>
        <p:sp>
          <p:nvSpPr>
            <p:cNvPr id="12" name="TextBox 11">
              <a:extLst>
                <a:ext uri="{FF2B5EF4-FFF2-40B4-BE49-F238E27FC236}">
                  <a16:creationId xmlns:a16="http://schemas.microsoft.com/office/drawing/2014/main" id="{488F1C6B-18FD-430E-A472-B2F83F071D49}"/>
                </a:ext>
              </a:extLst>
            </p:cNvPr>
            <p:cNvSpPr txBox="1"/>
            <p:nvPr/>
          </p:nvSpPr>
          <p:spPr>
            <a:xfrm>
              <a:off x="2295278" y="2168514"/>
              <a:ext cx="8693014" cy="276999"/>
            </a:xfrm>
            <a:prstGeom prst="rect">
              <a:avLst/>
            </a:prstGeom>
          </p:spPr>
          <p:txBody>
            <a:bodyPr wrap="square">
              <a:spAutoFit/>
            </a:bodyPr>
            <a:lstStyle>
              <a:defPPr>
                <a:defRPr lang="fr-FR"/>
              </a:defPPr>
            </a:lstStyle>
            <a:p>
              <a:pPr algn="ctr"/>
              <a:r>
                <a:rPr lang="fr-FR" sz="1200" dirty="0">
                  <a:solidFill>
                    <a:schemeClr val="bg1"/>
                  </a:solidFill>
                </a:rPr>
                <a:t>https://www.destroyallsoftware.com/screencasts/catalog/functional-core-imperative-shell</a:t>
              </a:r>
            </a:p>
          </p:txBody>
        </p:sp>
        <p:sp>
          <p:nvSpPr>
            <p:cNvPr id="11" name="Rectangle 10">
              <a:extLst>
                <a:ext uri="{FF2B5EF4-FFF2-40B4-BE49-F238E27FC236}">
                  <a16:creationId xmlns:a16="http://schemas.microsoft.com/office/drawing/2014/main" id="{DA946CED-FF78-4934-8FEF-A322D4107673}"/>
                </a:ext>
              </a:extLst>
            </p:cNvPr>
            <p:cNvSpPr/>
            <p:nvPr/>
          </p:nvSpPr>
          <p:spPr>
            <a:xfrm>
              <a:off x="3801585" y="1738379"/>
              <a:ext cx="5680402" cy="307777"/>
            </a:xfrm>
            <a:prstGeom prst="rect">
              <a:avLst/>
            </a:prstGeom>
          </p:spPr>
          <p:txBody>
            <a:bodyPr wrap="none">
              <a:spAutoFit/>
            </a:bodyPr>
            <a:lstStyle/>
            <a:p>
              <a:pPr algn="ctr"/>
              <a:r>
                <a:rPr lang="fr-FR" sz="1400" b="1" cap="all" dirty="0" err="1">
                  <a:solidFill>
                    <a:schemeClr val="accent4"/>
                  </a:solidFill>
                  <a:latin typeface="Helvetica Neue"/>
                </a:rPr>
                <a:t>Functional</a:t>
              </a:r>
              <a:r>
                <a:rPr lang="fr-FR" sz="1400" b="1" cap="all" dirty="0">
                  <a:solidFill>
                    <a:schemeClr val="accent4"/>
                  </a:solidFill>
                  <a:latin typeface="Helvetica Neue"/>
                </a:rPr>
                <a:t>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fr-FR" sz="1400" b="1" cap="all" dirty="0" err="1">
                  <a:solidFill>
                    <a:schemeClr val="accent4"/>
                  </a:solidFill>
                  <a:latin typeface="Helvetica Neue"/>
                </a:rPr>
                <a:t>Imperative</a:t>
              </a:r>
              <a:r>
                <a:rPr lang="fr-FR" sz="1400" b="1" cap="all" dirty="0">
                  <a:solidFill>
                    <a:schemeClr val="accent4"/>
                  </a:solidFill>
                  <a:latin typeface="Helvetica Neue"/>
                </a:rPr>
                <a:t> Shell </a:t>
              </a:r>
              <a:r>
                <a:rPr lang="en-US" sz="1400" b="1" cap="all" dirty="0">
                  <a:solidFill>
                    <a:schemeClr val="accent4"/>
                  </a:solidFill>
                  <a:latin typeface="Helvetica Neue"/>
                </a:rPr>
                <a:t>–  Gary Bernhardt</a:t>
              </a:r>
              <a:endParaRPr lang="fr-FR" sz="1400" b="1" i="0" cap="all" dirty="0">
                <a:solidFill>
                  <a:schemeClr val="accent4"/>
                </a:solidFill>
                <a:effectLst/>
                <a:latin typeface="Helvetica Neue"/>
              </a:endParaRPr>
            </a:p>
          </p:txBody>
        </p:sp>
      </p:grpSp>
      <p:grpSp>
        <p:nvGrpSpPr>
          <p:cNvPr id="21" name="Group 20">
            <a:extLst>
              <a:ext uri="{FF2B5EF4-FFF2-40B4-BE49-F238E27FC236}">
                <a16:creationId xmlns:a16="http://schemas.microsoft.com/office/drawing/2014/main" id="{52C2D369-0D13-43C0-BD28-E42AC15CD078}"/>
              </a:ext>
            </a:extLst>
          </p:cNvPr>
          <p:cNvGrpSpPr/>
          <p:nvPr/>
        </p:nvGrpSpPr>
        <p:grpSpPr>
          <a:xfrm>
            <a:off x="3190358" y="5476451"/>
            <a:ext cx="5267724" cy="589749"/>
            <a:chOff x="4007931" y="5436935"/>
            <a:chExt cx="5267724" cy="589749"/>
          </a:xfrm>
        </p:grpSpPr>
        <p:sp>
          <p:nvSpPr>
            <p:cNvPr id="22" name="Rectangle 21">
              <a:extLst>
                <a:ext uri="{FF2B5EF4-FFF2-40B4-BE49-F238E27FC236}">
                  <a16:creationId xmlns:a16="http://schemas.microsoft.com/office/drawing/2014/main" id="{3CEA75CA-C8A4-4A95-BBE6-B4CA706BB560}"/>
                </a:ext>
              </a:extLst>
            </p:cNvPr>
            <p:cNvSpPr/>
            <p:nvPr/>
          </p:nvSpPr>
          <p:spPr>
            <a:xfrm>
              <a:off x="4007931" y="5436935"/>
              <a:ext cx="5267724" cy="307777"/>
            </a:xfrm>
            <a:prstGeom prst="rect">
              <a:avLst/>
            </a:prstGeom>
          </p:spPr>
          <p:txBody>
            <a:bodyPr wrap="none">
              <a:spAutoFit/>
            </a:bodyPr>
            <a:lstStyle/>
            <a:p>
              <a:pPr algn="ctr"/>
              <a:r>
                <a:rPr lang="fr-FR" sz="1400" b="1" cap="all" dirty="0">
                  <a:solidFill>
                    <a:schemeClr val="accent4"/>
                  </a:solidFill>
                  <a:latin typeface="Helvetica Neue"/>
                </a:rPr>
                <a:t>Hexagonal or not hexagonal? </a:t>
              </a:r>
              <a:r>
                <a:rPr lang="en-US" sz="1400" b="1" cap="all" dirty="0">
                  <a:solidFill>
                    <a:schemeClr val="accent4"/>
                  </a:solidFill>
                  <a:latin typeface="Helvetica Neue"/>
                </a:rPr>
                <a:t>– Thomas PIERRAIN</a:t>
              </a:r>
              <a:endParaRPr lang="fr-FR" sz="1400" b="1" cap="all" dirty="0">
                <a:solidFill>
                  <a:schemeClr val="accent4"/>
                </a:solidFill>
                <a:latin typeface="Helvetica Neue"/>
              </a:endParaRPr>
            </a:p>
          </p:txBody>
        </p:sp>
        <p:sp>
          <p:nvSpPr>
            <p:cNvPr id="23" name="Rectangle 22">
              <a:extLst>
                <a:ext uri="{FF2B5EF4-FFF2-40B4-BE49-F238E27FC236}">
                  <a16:creationId xmlns:a16="http://schemas.microsoft.com/office/drawing/2014/main" id="{5E0A6CD1-2E8A-4C3B-BF97-1C5F691AC330}"/>
                </a:ext>
              </a:extLst>
            </p:cNvPr>
            <p:cNvSpPr/>
            <p:nvPr/>
          </p:nvSpPr>
          <p:spPr>
            <a:xfrm>
              <a:off x="4259947" y="5749685"/>
              <a:ext cx="4763676" cy="276999"/>
            </a:xfrm>
            <a:prstGeom prst="rect">
              <a:avLst/>
            </a:prstGeom>
          </p:spPr>
          <p:txBody>
            <a:bodyPr wrap="none">
              <a:spAutoFit/>
            </a:bodyPr>
            <a:lstStyle/>
            <a:p>
              <a:pPr algn="ctr"/>
              <a:r>
                <a:rPr lang="fr-FR" sz="1200" dirty="0">
                  <a:solidFill>
                    <a:schemeClr val="bg1"/>
                  </a:solidFill>
                </a:rPr>
                <a:t>http://tpierrain.blogspot.com/2020/11/hexagonal-or-not-hexagonal.html</a:t>
              </a:r>
            </a:p>
          </p:txBody>
        </p:sp>
      </p:grpSp>
    </p:spTree>
    <p:extLst>
      <p:ext uri="{BB962C8B-B14F-4D97-AF65-F5344CB8AC3E}">
        <p14:creationId xmlns:p14="http://schemas.microsoft.com/office/powerpoint/2010/main" val="151030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62382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0186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7043607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3286</TotalTime>
  <Words>6185</Words>
  <Application>Microsoft Office PowerPoint</Application>
  <PresentationFormat>Widescreen</PresentationFormat>
  <Paragraphs>710</Paragraphs>
  <Slides>66</Slides>
  <Notes>66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66</vt:i4>
      </vt:variant>
    </vt:vector>
  </HeadingPairs>
  <TitlesOfParts>
    <vt:vector size="76" baseType="lpstr">
      <vt:lpstr>Alte Haas Grotesk</vt:lpstr>
      <vt:lpstr>Arial</vt:lpstr>
      <vt:lpstr>Calibri</vt:lpstr>
      <vt:lpstr>Calibri Light</vt:lpstr>
      <vt:lpstr>Consolas</vt:lpstr>
      <vt:lpstr>Courier New</vt:lpstr>
      <vt:lpstr>Helvetica Neue</vt:lpstr>
      <vt:lpstr>Roboto</vt:lpstr>
      <vt:lpstr>Thème Office</vt:lpstr>
      <vt:lpstr>Conception personnalisée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Bruno Boucard</dc:creator>
  <cp:lastModifiedBy>PIERRAIN Thomas</cp:lastModifiedBy>
  <cp:revision>373</cp:revision>
  <dcterms:created xsi:type="dcterms:W3CDTF">2020-04-18T20:46:49Z</dcterms:created>
  <dcterms:modified xsi:type="dcterms:W3CDTF">2021-02-01T19:10:10Z</dcterms:modified>
</cp:coreProperties>
</file>